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tags/tag4.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1" r:id="rId2"/>
    <p:sldMasterId id="2147483670" r:id="rId3"/>
    <p:sldMasterId id="2147483677" r:id="rId4"/>
    <p:sldMasterId id="2147483685" r:id="rId5"/>
  </p:sldMasterIdLst>
  <p:notesMasterIdLst>
    <p:notesMasterId r:id="rId33"/>
  </p:notesMasterIdLst>
  <p:sldIdLst>
    <p:sldId id="256" r:id="rId6"/>
    <p:sldId id="328" r:id="rId7"/>
    <p:sldId id="348" r:id="rId8"/>
    <p:sldId id="360" r:id="rId9"/>
    <p:sldId id="347" r:id="rId10"/>
    <p:sldId id="363" r:id="rId11"/>
    <p:sldId id="366" r:id="rId12"/>
    <p:sldId id="377" r:id="rId13"/>
    <p:sldId id="378" r:id="rId14"/>
    <p:sldId id="379" r:id="rId15"/>
    <p:sldId id="357" r:id="rId16"/>
    <p:sldId id="370" r:id="rId17"/>
    <p:sldId id="381" r:id="rId18"/>
    <p:sldId id="384" r:id="rId19"/>
    <p:sldId id="371" r:id="rId20"/>
    <p:sldId id="374" r:id="rId21"/>
    <p:sldId id="354" r:id="rId22"/>
    <p:sldId id="372" r:id="rId23"/>
    <p:sldId id="375" r:id="rId24"/>
    <p:sldId id="380" r:id="rId25"/>
    <p:sldId id="382" r:id="rId26"/>
    <p:sldId id="385" r:id="rId27"/>
    <p:sldId id="383" r:id="rId28"/>
    <p:sldId id="386" r:id="rId29"/>
    <p:sldId id="387" r:id="rId30"/>
    <p:sldId id="388" r:id="rId31"/>
    <p:sldId id="257" r:id="rId32"/>
  </p:sldIdLst>
  <p:sldSz cx="12192000" cy="6858000"/>
  <p:notesSz cx="7010400" cy="9296400"/>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522E01E-FFE3-4C8D-81AB-60CF7C786BA0}">
          <p14:sldIdLst>
            <p14:sldId id="256"/>
            <p14:sldId id="328"/>
            <p14:sldId id="348"/>
          </p14:sldIdLst>
        </p14:section>
        <p14:section name="Financial Statements" id="{13ECA122-3B1E-40F0-ABC2-D2FF86723A04}">
          <p14:sldIdLst>
            <p14:sldId id="360"/>
            <p14:sldId id="347"/>
            <p14:sldId id="363"/>
            <p14:sldId id="366"/>
            <p14:sldId id="377"/>
            <p14:sldId id="378"/>
            <p14:sldId id="379"/>
          </p14:sldIdLst>
        </p14:section>
        <p14:section name="Create Data Model" id="{03E4A806-7189-41D4-A2C1-CF42934CDD4F}">
          <p14:sldIdLst>
            <p14:sldId id="357"/>
            <p14:sldId id="370"/>
            <p14:sldId id="381"/>
            <p14:sldId id="384"/>
          </p14:sldIdLst>
        </p14:section>
        <p14:section name="Mapping Table" id="{89B2FBC8-E514-4643-BA07-89DFC002F0F6}">
          <p14:sldIdLst>
            <p14:sldId id="371"/>
            <p14:sldId id="374"/>
            <p14:sldId id="354"/>
          </p14:sldIdLst>
        </p14:section>
        <p14:section name="Income Statement" id="{990F8F48-CCD1-4680-83A4-6335A6B7BB67}">
          <p14:sldIdLst>
            <p14:sldId id="372"/>
            <p14:sldId id="375"/>
            <p14:sldId id="380"/>
            <p14:sldId id="382"/>
            <p14:sldId id="385"/>
            <p14:sldId id="383"/>
            <p14:sldId id="386"/>
            <p14:sldId id="387"/>
            <p14:sldId id="388"/>
          </p14:sldIdLst>
        </p14:section>
        <p14:section name="Conclusion" id="{75EA9C86-1B29-4256-A77A-C4A50C182653}">
          <p14:sldIdLst>
            <p14:sldId id="257"/>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B2FF"/>
    <a:srgbClr val="FF2EA4"/>
    <a:srgbClr val="44546A"/>
    <a:srgbClr val="DDDDDD"/>
    <a:srgbClr val="42DAE7"/>
    <a:srgbClr val="45D7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91" autoAdjust="0"/>
    <p:restoredTop sz="74154" autoAdjust="0"/>
  </p:normalViewPr>
  <p:slideViewPr>
    <p:cSldViewPr snapToGrid="0" showGuides="1">
      <p:cViewPr varScale="1">
        <p:scale>
          <a:sx n="86" d="100"/>
          <a:sy n="86" d="100"/>
        </p:scale>
        <p:origin x="1578" y="45"/>
      </p:cViewPr>
      <p:guideLst>
        <p:guide orient="horz" pos="2183"/>
        <p:guide pos="3840"/>
      </p:guideLst>
    </p:cSldViewPr>
  </p:slideViewPr>
  <p:outlineViewPr>
    <p:cViewPr>
      <p:scale>
        <a:sx n="33" d="100"/>
        <a:sy n="33" d="100"/>
      </p:scale>
      <p:origin x="0" y="-1962"/>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7" d="100"/>
          <a:sy n="67" d="100"/>
        </p:scale>
        <p:origin x="3120" y="4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tags" Target="tags/tag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102EFA-53BD-4AF3-909A-A69CBDF687B1}" type="doc">
      <dgm:prSet loTypeId="urn:microsoft.com/office/officeart/2008/layout/PictureAccentList" loCatId="list" qsTypeId="urn:microsoft.com/office/officeart/2005/8/quickstyle/simple5" qsCatId="simple" csTypeId="urn:microsoft.com/office/officeart/2005/8/colors/accent0_3" csCatId="mainScheme" phldr="1"/>
      <dgm:spPr/>
      <dgm:t>
        <a:bodyPr/>
        <a:lstStyle/>
        <a:p>
          <a:endParaRPr lang="en-US"/>
        </a:p>
      </dgm:t>
    </dgm:pt>
    <dgm:pt modelId="{9E70E1A1-2BF0-45B6-A7C6-06BC6EB43DA2}">
      <dgm:prSet/>
      <dgm:spPr/>
      <dgm:t>
        <a:bodyPr/>
        <a:lstStyle/>
        <a:p>
          <a:r>
            <a:rPr lang="en-US" dirty="0"/>
            <a:t>Agenda</a:t>
          </a:r>
        </a:p>
      </dgm:t>
    </dgm:pt>
    <dgm:pt modelId="{4769B76A-DE2C-4C77-9978-0AEDF7CE7B53}" type="parTrans" cxnId="{B1E552D6-EDB0-4960-8ACA-9282ECE969F0}">
      <dgm:prSet/>
      <dgm:spPr/>
      <dgm:t>
        <a:bodyPr/>
        <a:lstStyle/>
        <a:p>
          <a:endParaRPr lang="en-US"/>
        </a:p>
      </dgm:t>
    </dgm:pt>
    <dgm:pt modelId="{D4F17802-6530-41D5-8F3B-C507B2D05550}" type="sibTrans" cxnId="{B1E552D6-EDB0-4960-8ACA-9282ECE969F0}">
      <dgm:prSet/>
      <dgm:spPr/>
      <dgm:t>
        <a:bodyPr/>
        <a:lstStyle/>
        <a:p>
          <a:endParaRPr lang="en-US"/>
        </a:p>
      </dgm:t>
    </dgm:pt>
    <dgm:pt modelId="{4FD6120C-CCA7-4FCE-AFF7-481A834E3954}">
      <dgm:prSet/>
      <dgm:spPr/>
      <dgm:t>
        <a:bodyPr/>
        <a:lstStyle/>
        <a:p>
          <a:r>
            <a:rPr lang="en-US" dirty="0"/>
            <a:t>What are Statements?</a:t>
          </a:r>
        </a:p>
      </dgm:t>
    </dgm:pt>
    <dgm:pt modelId="{B696A21E-397B-42B2-88D3-FE8CE17DF97F}" type="parTrans" cxnId="{50358359-D186-4161-8843-348E5F4F6148}">
      <dgm:prSet/>
      <dgm:spPr/>
      <dgm:t>
        <a:bodyPr/>
        <a:lstStyle/>
        <a:p>
          <a:endParaRPr lang="en-CA"/>
        </a:p>
      </dgm:t>
    </dgm:pt>
    <dgm:pt modelId="{845EBC9D-F836-404F-B74F-560E2EEE2334}" type="sibTrans" cxnId="{50358359-D186-4161-8843-348E5F4F6148}">
      <dgm:prSet/>
      <dgm:spPr/>
      <dgm:t>
        <a:bodyPr/>
        <a:lstStyle/>
        <a:p>
          <a:endParaRPr lang="en-CA"/>
        </a:p>
      </dgm:t>
    </dgm:pt>
    <dgm:pt modelId="{16349ACE-D7F5-46D2-B157-4E75A9AA4210}">
      <dgm:prSet/>
      <dgm:spPr/>
      <dgm:t>
        <a:bodyPr/>
        <a:lstStyle/>
        <a:p>
          <a:r>
            <a:rPr lang="en-US" dirty="0"/>
            <a:t>Create the Data Model</a:t>
          </a:r>
        </a:p>
      </dgm:t>
    </dgm:pt>
    <dgm:pt modelId="{D762DBCE-1675-4C5A-AA84-44BFB739B9AC}" type="parTrans" cxnId="{063E1B44-94A9-44AB-8BEB-E4C919710544}">
      <dgm:prSet/>
      <dgm:spPr/>
      <dgm:t>
        <a:bodyPr/>
        <a:lstStyle/>
        <a:p>
          <a:endParaRPr lang="en-CA"/>
        </a:p>
      </dgm:t>
    </dgm:pt>
    <dgm:pt modelId="{7B184012-D8BD-40CB-AFEB-238D7F39611E}" type="sibTrans" cxnId="{063E1B44-94A9-44AB-8BEB-E4C919710544}">
      <dgm:prSet/>
      <dgm:spPr/>
      <dgm:t>
        <a:bodyPr/>
        <a:lstStyle/>
        <a:p>
          <a:endParaRPr lang="en-CA"/>
        </a:p>
      </dgm:t>
    </dgm:pt>
    <dgm:pt modelId="{18B9EB3B-4E29-4040-88D8-06FF9213DD1D}">
      <dgm:prSet/>
      <dgm:spPr/>
      <dgm:t>
        <a:bodyPr/>
        <a:lstStyle/>
        <a:p>
          <a:r>
            <a:rPr lang="en-US" dirty="0"/>
            <a:t>Create Custom Mapping</a:t>
          </a:r>
        </a:p>
      </dgm:t>
    </dgm:pt>
    <dgm:pt modelId="{8C7F317D-1888-432C-983E-84CCF5725060}" type="parTrans" cxnId="{911ED5E9-F3C3-42C2-BC06-572C26543D8D}">
      <dgm:prSet/>
      <dgm:spPr/>
      <dgm:t>
        <a:bodyPr/>
        <a:lstStyle/>
        <a:p>
          <a:endParaRPr lang="en-CA"/>
        </a:p>
      </dgm:t>
    </dgm:pt>
    <dgm:pt modelId="{003CA58E-8F3C-462F-9D56-4DADE459A680}" type="sibTrans" cxnId="{911ED5E9-F3C3-42C2-BC06-572C26543D8D}">
      <dgm:prSet/>
      <dgm:spPr/>
      <dgm:t>
        <a:bodyPr/>
        <a:lstStyle/>
        <a:p>
          <a:endParaRPr lang="en-CA"/>
        </a:p>
      </dgm:t>
    </dgm:pt>
    <dgm:pt modelId="{D0C96263-17E4-41B0-83B0-715DC107D0E4}">
      <dgm:prSet/>
      <dgm:spPr/>
      <dgm:t>
        <a:bodyPr/>
        <a:lstStyle/>
        <a:p>
          <a:r>
            <a:rPr lang="en-US" dirty="0"/>
            <a:t>Create Financial Statements</a:t>
          </a:r>
        </a:p>
      </dgm:t>
    </dgm:pt>
    <dgm:pt modelId="{9FC69F90-94F0-41E5-B9A9-316E89F1F331}" type="parTrans" cxnId="{FD4FBC87-2420-47C2-A16A-921E389668DD}">
      <dgm:prSet/>
      <dgm:spPr/>
      <dgm:t>
        <a:bodyPr/>
        <a:lstStyle/>
        <a:p>
          <a:endParaRPr lang="en-CA"/>
        </a:p>
      </dgm:t>
    </dgm:pt>
    <dgm:pt modelId="{2F7214FA-CB64-4901-BA14-60023030F794}" type="sibTrans" cxnId="{FD4FBC87-2420-47C2-A16A-921E389668DD}">
      <dgm:prSet/>
      <dgm:spPr/>
      <dgm:t>
        <a:bodyPr/>
        <a:lstStyle/>
        <a:p>
          <a:endParaRPr lang="en-CA"/>
        </a:p>
      </dgm:t>
    </dgm:pt>
    <dgm:pt modelId="{E70EFC46-6007-4F0A-AB76-74DBF693CA5E}" type="pres">
      <dgm:prSet presAssocID="{D0102EFA-53BD-4AF3-909A-A69CBDF687B1}" presName="layout" presStyleCnt="0">
        <dgm:presLayoutVars>
          <dgm:chMax/>
          <dgm:chPref/>
          <dgm:dir/>
          <dgm:animOne val="branch"/>
          <dgm:animLvl val="lvl"/>
          <dgm:resizeHandles/>
        </dgm:presLayoutVars>
      </dgm:prSet>
      <dgm:spPr/>
    </dgm:pt>
    <dgm:pt modelId="{71A9764E-238E-4220-BCB7-E03C07145F84}" type="pres">
      <dgm:prSet presAssocID="{9E70E1A1-2BF0-45B6-A7C6-06BC6EB43DA2}" presName="root" presStyleCnt="0">
        <dgm:presLayoutVars>
          <dgm:chMax/>
          <dgm:chPref val="4"/>
        </dgm:presLayoutVars>
      </dgm:prSet>
      <dgm:spPr/>
    </dgm:pt>
    <dgm:pt modelId="{DF01D34D-E87F-4CDF-990F-192C4F952517}" type="pres">
      <dgm:prSet presAssocID="{9E70E1A1-2BF0-45B6-A7C6-06BC6EB43DA2}" presName="rootComposite" presStyleCnt="0">
        <dgm:presLayoutVars/>
      </dgm:prSet>
      <dgm:spPr/>
    </dgm:pt>
    <dgm:pt modelId="{685E172B-F76D-4711-91E0-C01E290C5EAD}" type="pres">
      <dgm:prSet presAssocID="{9E70E1A1-2BF0-45B6-A7C6-06BC6EB43DA2}" presName="rootText" presStyleLbl="node0" presStyleIdx="0" presStyleCnt="1">
        <dgm:presLayoutVars>
          <dgm:chMax/>
          <dgm:chPref val="4"/>
        </dgm:presLayoutVars>
      </dgm:prSet>
      <dgm:spPr/>
    </dgm:pt>
    <dgm:pt modelId="{E9A70915-7890-4EF6-9EA4-C0BDE2D688E3}" type="pres">
      <dgm:prSet presAssocID="{9E70E1A1-2BF0-45B6-A7C6-06BC6EB43DA2}" presName="childShape" presStyleCnt="0">
        <dgm:presLayoutVars>
          <dgm:chMax val="0"/>
          <dgm:chPref val="0"/>
        </dgm:presLayoutVars>
      </dgm:prSet>
      <dgm:spPr/>
    </dgm:pt>
    <dgm:pt modelId="{F0221FAA-E5B1-4F23-ACC2-817348CB0663}" type="pres">
      <dgm:prSet presAssocID="{4FD6120C-CCA7-4FCE-AFF7-481A834E3954}" presName="childComposite" presStyleCnt="0">
        <dgm:presLayoutVars>
          <dgm:chMax val="0"/>
          <dgm:chPref val="0"/>
        </dgm:presLayoutVars>
      </dgm:prSet>
      <dgm:spPr/>
    </dgm:pt>
    <dgm:pt modelId="{549AA8B4-D478-41BC-B773-086AFD921543}" type="pres">
      <dgm:prSet presAssocID="{4FD6120C-CCA7-4FCE-AFF7-481A834E3954}" presName="Image"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able"/>
        </a:ext>
      </dgm:extLst>
    </dgm:pt>
    <dgm:pt modelId="{BD1438D4-DF48-4C16-B800-4D363FD45527}" type="pres">
      <dgm:prSet presAssocID="{4FD6120C-CCA7-4FCE-AFF7-481A834E3954}" presName="childText" presStyleLbl="lnNode1" presStyleIdx="0" presStyleCnt="4">
        <dgm:presLayoutVars>
          <dgm:chMax val="0"/>
          <dgm:chPref val="0"/>
          <dgm:bulletEnabled val="1"/>
        </dgm:presLayoutVars>
      </dgm:prSet>
      <dgm:spPr/>
    </dgm:pt>
    <dgm:pt modelId="{F9E8AC4D-5FB1-4392-A206-19BAE3B99964}" type="pres">
      <dgm:prSet presAssocID="{16349ACE-D7F5-46D2-B157-4E75A9AA4210}" presName="childComposite" presStyleCnt="0">
        <dgm:presLayoutVars>
          <dgm:chMax val="0"/>
          <dgm:chPref val="0"/>
        </dgm:presLayoutVars>
      </dgm:prSet>
      <dgm:spPr/>
    </dgm:pt>
    <dgm:pt modelId="{CA6A551D-AFF9-47ED-8AB5-449E835BC185}" type="pres">
      <dgm:prSet presAssocID="{16349ACE-D7F5-46D2-B157-4E75A9AA4210}" presName="Image"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ars"/>
        </a:ext>
      </dgm:extLst>
    </dgm:pt>
    <dgm:pt modelId="{2DF3272E-3E7D-4D97-B984-3A16C9DFDF36}" type="pres">
      <dgm:prSet presAssocID="{16349ACE-D7F5-46D2-B157-4E75A9AA4210}" presName="childText" presStyleLbl="lnNode1" presStyleIdx="1" presStyleCnt="4">
        <dgm:presLayoutVars>
          <dgm:chMax val="0"/>
          <dgm:chPref val="0"/>
          <dgm:bulletEnabled val="1"/>
        </dgm:presLayoutVars>
      </dgm:prSet>
      <dgm:spPr/>
    </dgm:pt>
    <dgm:pt modelId="{58A27B94-F662-45E2-9DDB-62D5B2B30316}" type="pres">
      <dgm:prSet presAssocID="{18B9EB3B-4E29-4040-88D8-06FF9213DD1D}" presName="childComposite" presStyleCnt="0">
        <dgm:presLayoutVars>
          <dgm:chMax val="0"/>
          <dgm:chPref val="0"/>
        </dgm:presLayoutVars>
      </dgm:prSet>
      <dgm:spPr/>
    </dgm:pt>
    <dgm:pt modelId="{D07A1DA4-76A3-49DA-BCEC-5031F484FCAE}" type="pres">
      <dgm:prSet presAssocID="{18B9EB3B-4E29-4040-88D8-06FF9213DD1D}" presName="Image"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laybook"/>
        </a:ext>
      </dgm:extLst>
    </dgm:pt>
    <dgm:pt modelId="{CF8A85D2-C698-4421-82DE-6DEFE1A06025}" type="pres">
      <dgm:prSet presAssocID="{18B9EB3B-4E29-4040-88D8-06FF9213DD1D}" presName="childText" presStyleLbl="lnNode1" presStyleIdx="2" presStyleCnt="4">
        <dgm:presLayoutVars>
          <dgm:chMax val="0"/>
          <dgm:chPref val="0"/>
          <dgm:bulletEnabled val="1"/>
        </dgm:presLayoutVars>
      </dgm:prSet>
      <dgm:spPr/>
    </dgm:pt>
    <dgm:pt modelId="{8911B3DD-A8FC-4EE5-BCE0-EBF9A648F7EF}" type="pres">
      <dgm:prSet presAssocID="{D0C96263-17E4-41B0-83B0-715DC107D0E4}" presName="childComposite" presStyleCnt="0">
        <dgm:presLayoutVars>
          <dgm:chMax val="0"/>
          <dgm:chPref val="0"/>
        </dgm:presLayoutVars>
      </dgm:prSet>
      <dgm:spPr/>
    </dgm:pt>
    <dgm:pt modelId="{501EEA48-24C2-4406-80DF-2E92A0168CBF}" type="pres">
      <dgm:prSet presAssocID="{D0C96263-17E4-41B0-83B0-715DC107D0E4}" presName="Image"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Priorities with solid fill"/>
        </a:ext>
      </dgm:extLst>
    </dgm:pt>
    <dgm:pt modelId="{4E2B6BAD-EDA3-4CE8-9919-53A71435E6BF}" type="pres">
      <dgm:prSet presAssocID="{D0C96263-17E4-41B0-83B0-715DC107D0E4}" presName="childText" presStyleLbl="lnNode1" presStyleIdx="3" presStyleCnt="4">
        <dgm:presLayoutVars>
          <dgm:chMax val="0"/>
          <dgm:chPref val="0"/>
          <dgm:bulletEnabled val="1"/>
        </dgm:presLayoutVars>
      </dgm:prSet>
      <dgm:spPr/>
    </dgm:pt>
  </dgm:ptLst>
  <dgm:cxnLst>
    <dgm:cxn modelId="{CA70B605-0B18-4FC9-8A18-9697CB7D5EF8}" type="presOf" srcId="{D0102EFA-53BD-4AF3-909A-A69CBDF687B1}" destId="{E70EFC46-6007-4F0A-AB76-74DBF693CA5E}" srcOrd="0" destOrd="0" presId="urn:microsoft.com/office/officeart/2008/layout/PictureAccentList"/>
    <dgm:cxn modelId="{4B593F0B-DE4B-46F6-84D3-E44735961F86}" type="presOf" srcId="{D0C96263-17E4-41B0-83B0-715DC107D0E4}" destId="{4E2B6BAD-EDA3-4CE8-9919-53A71435E6BF}" srcOrd="0" destOrd="0" presId="urn:microsoft.com/office/officeart/2008/layout/PictureAccentList"/>
    <dgm:cxn modelId="{E7E08E28-E028-4F61-8BB0-EAF429BE3A5B}" type="presOf" srcId="{16349ACE-D7F5-46D2-B157-4E75A9AA4210}" destId="{2DF3272E-3E7D-4D97-B984-3A16C9DFDF36}" srcOrd="0" destOrd="0" presId="urn:microsoft.com/office/officeart/2008/layout/PictureAccentList"/>
    <dgm:cxn modelId="{537E6C33-F8B9-436D-B414-76CA738ED4A7}" type="presOf" srcId="{9E70E1A1-2BF0-45B6-A7C6-06BC6EB43DA2}" destId="{685E172B-F76D-4711-91E0-C01E290C5EAD}" srcOrd="0" destOrd="0" presId="urn:microsoft.com/office/officeart/2008/layout/PictureAccentList"/>
    <dgm:cxn modelId="{063E1B44-94A9-44AB-8BEB-E4C919710544}" srcId="{9E70E1A1-2BF0-45B6-A7C6-06BC6EB43DA2}" destId="{16349ACE-D7F5-46D2-B157-4E75A9AA4210}" srcOrd="1" destOrd="0" parTransId="{D762DBCE-1675-4C5A-AA84-44BFB739B9AC}" sibTransId="{7B184012-D8BD-40CB-AFEB-238D7F39611E}"/>
    <dgm:cxn modelId="{50358359-D186-4161-8843-348E5F4F6148}" srcId="{9E70E1A1-2BF0-45B6-A7C6-06BC6EB43DA2}" destId="{4FD6120C-CCA7-4FCE-AFF7-481A834E3954}" srcOrd="0" destOrd="0" parTransId="{B696A21E-397B-42B2-88D3-FE8CE17DF97F}" sibTransId="{845EBC9D-F836-404F-B74F-560E2EEE2334}"/>
    <dgm:cxn modelId="{FD4FBC87-2420-47C2-A16A-921E389668DD}" srcId="{9E70E1A1-2BF0-45B6-A7C6-06BC6EB43DA2}" destId="{D0C96263-17E4-41B0-83B0-715DC107D0E4}" srcOrd="3" destOrd="0" parTransId="{9FC69F90-94F0-41E5-B9A9-316E89F1F331}" sibTransId="{2F7214FA-CB64-4901-BA14-60023030F794}"/>
    <dgm:cxn modelId="{7DB78691-C0E1-48C1-B141-AAFB3E323F60}" type="presOf" srcId="{18B9EB3B-4E29-4040-88D8-06FF9213DD1D}" destId="{CF8A85D2-C698-4421-82DE-6DEFE1A06025}" srcOrd="0" destOrd="0" presId="urn:microsoft.com/office/officeart/2008/layout/PictureAccentList"/>
    <dgm:cxn modelId="{418038A6-DB0A-4D04-8BEB-3DA891CCA4A4}" type="presOf" srcId="{4FD6120C-CCA7-4FCE-AFF7-481A834E3954}" destId="{BD1438D4-DF48-4C16-B800-4D363FD45527}" srcOrd="0" destOrd="0" presId="urn:microsoft.com/office/officeart/2008/layout/PictureAccentList"/>
    <dgm:cxn modelId="{B1E552D6-EDB0-4960-8ACA-9282ECE969F0}" srcId="{D0102EFA-53BD-4AF3-909A-A69CBDF687B1}" destId="{9E70E1A1-2BF0-45B6-A7C6-06BC6EB43DA2}" srcOrd="0" destOrd="0" parTransId="{4769B76A-DE2C-4C77-9978-0AEDF7CE7B53}" sibTransId="{D4F17802-6530-41D5-8F3B-C507B2D05550}"/>
    <dgm:cxn modelId="{911ED5E9-F3C3-42C2-BC06-572C26543D8D}" srcId="{9E70E1A1-2BF0-45B6-A7C6-06BC6EB43DA2}" destId="{18B9EB3B-4E29-4040-88D8-06FF9213DD1D}" srcOrd="2" destOrd="0" parTransId="{8C7F317D-1888-432C-983E-84CCF5725060}" sibTransId="{003CA58E-8F3C-462F-9D56-4DADE459A680}"/>
    <dgm:cxn modelId="{290D1B19-964E-4C53-8273-A3C6825F8CF0}" type="presParOf" srcId="{E70EFC46-6007-4F0A-AB76-74DBF693CA5E}" destId="{71A9764E-238E-4220-BCB7-E03C07145F84}" srcOrd="0" destOrd="0" presId="urn:microsoft.com/office/officeart/2008/layout/PictureAccentList"/>
    <dgm:cxn modelId="{4E50F143-C0B8-41E6-9D41-D1A47151F49D}" type="presParOf" srcId="{71A9764E-238E-4220-BCB7-E03C07145F84}" destId="{DF01D34D-E87F-4CDF-990F-192C4F952517}" srcOrd="0" destOrd="0" presId="urn:microsoft.com/office/officeart/2008/layout/PictureAccentList"/>
    <dgm:cxn modelId="{92F202D2-78D8-4B2F-BEF6-0E4AEB8667BE}" type="presParOf" srcId="{DF01D34D-E87F-4CDF-990F-192C4F952517}" destId="{685E172B-F76D-4711-91E0-C01E290C5EAD}" srcOrd="0" destOrd="0" presId="urn:microsoft.com/office/officeart/2008/layout/PictureAccentList"/>
    <dgm:cxn modelId="{7CA8D57A-451B-4E7B-9B84-F03E805D5C34}" type="presParOf" srcId="{71A9764E-238E-4220-BCB7-E03C07145F84}" destId="{E9A70915-7890-4EF6-9EA4-C0BDE2D688E3}" srcOrd="1" destOrd="0" presId="urn:microsoft.com/office/officeart/2008/layout/PictureAccentList"/>
    <dgm:cxn modelId="{94D2CB20-CB33-4929-ACCC-4EE4A96B3606}" type="presParOf" srcId="{E9A70915-7890-4EF6-9EA4-C0BDE2D688E3}" destId="{F0221FAA-E5B1-4F23-ACC2-817348CB0663}" srcOrd="0" destOrd="0" presId="urn:microsoft.com/office/officeart/2008/layout/PictureAccentList"/>
    <dgm:cxn modelId="{10F20799-2F6C-440C-91CA-2F8B2B312D91}" type="presParOf" srcId="{F0221FAA-E5B1-4F23-ACC2-817348CB0663}" destId="{549AA8B4-D478-41BC-B773-086AFD921543}" srcOrd="0" destOrd="0" presId="urn:microsoft.com/office/officeart/2008/layout/PictureAccentList"/>
    <dgm:cxn modelId="{D43893B2-0DEA-4A26-898C-040E69C441A7}" type="presParOf" srcId="{F0221FAA-E5B1-4F23-ACC2-817348CB0663}" destId="{BD1438D4-DF48-4C16-B800-4D363FD45527}" srcOrd="1" destOrd="0" presId="urn:microsoft.com/office/officeart/2008/layout/PictureAccentList"/>
    <dgm:cxn modelId="{DE8C3FE2-8192-48B2-A36A-69C1A4A90F92}" type="presParOf" srcId="{E9A70915-7890-4EF6-9EA4-C0BDE2D688E3}" destId="{F9E8AC4D-5FB1-4392-A206-19BAE3B99964}" srcOrd="1" destOrd="0" presId="urn:microsoft.com/office/officeart/2008/layout/PictureAccentList"/>
    <dgm:cxn modelId="{71EAABAB-EC8C-46D8-B406-595E7B11DDA7}" type="presParOf" srcId="{F9E8AC4D-5FB1-4392-A206-19BAE3B99964}" destId="{CA6A551D-AFF9-47ED-8AB5-449E835BC185}" srcOrd="0" destOrd="0" presId="urn:microsoft.com/office/officeart/2008/layout/PictureAccentList"/>
    <dgm:cxn modelId="{373C0C8C-C81A-489C-950F-88462A0EE080}" type="presParOf" srcId="{F9E8AC4D-5FB1-4392-A206-19BAE3B99964}" destId="{2DF3272E-3E7D-4D97-B984-3A16C9DFDF36}" srcOrd="1" destOrd="0" presId="urn:microsoft.com/office/officeart/2008/layout/PictureAccentList"/>
    <dgm:cxn modelId="{285B5732-BCA2-4359-8232-31A943A6AD46}" type="presParOf" srcId="{E9A70915-7890-4EF6-9EA4-C0BDE2D688E3}" destId="{58A27B94-F662-45E2-9DDB-62D5B2B30316}" srcOrd="2" destOrd="0" presId="urn:microsoft.com/office/officeart/2008/layout/PictureAccentList"/>
    <dgm:cxn modelId="{AFBA5C4A-9C72-41B1-ACEA-9E2FA58B037B}" type="presParOf" srcId="{58A27B94-F662-45E2-9DDB-62D5B2B30316}" destId="{D07A1DA4-76A3-49DA-BCEC-5031F484FCAE}" srcOrd="0" destOrd="0" presId="urn:microsoft.com/office/officeart/2008/layout/PictureAccentList"/>
    <dgm:cxn modelId="{FEB78DF9-B08E-451F-88AF-C85590404B81}" type="presParOf" srcId="{58A27B94-F662-45E2-9DDB-62D5B2B30316}" destId="{CF8A85D2-C698-4421-82DE-6DEFE1A06025}" srcOrd="1" destOrd="0" presId="urn:microsoft.com/office/officeart/2008/layout/PictureAccentList"/>
    <dgm:cxn modelId="{F0713AF7-5A58-41DB-A716-3F6709CB2223}" type="presParOf" srcId="{E9A70915-7890-4EF6-9EA4-C0BDE2D688E3}" destId="{8911B3DD-A8FC-4EE5-BCE0-EBF9A648F7EF}" srcOrd="3" destOrd="0" presId="urn:microsoft.com/office/officeart/2008/layout/PictureAccentList"/>
    <dgm:cxn modelId="{11BA2F53-E92B-42D8-BED0-6334EE57F7F7}" type="presParOf" srcId="{8911B3DD-A8FC-4EE5-BCE0-EBF9A648F7EF}" destId="{501EEA48-24C2-4406-80DF-2E92A0168CBF}" srcOrd="0" destOrd="0" presId="urn:microsoft.com/office/officeart/2008/layout/PictureAccentList"/>
    <dgm:cxn modelId="{106E32A0-DDF1-4C0F-8B08-4E7DB21F4177}" type="presParOf" srcId="{8911B3DD-A8FC-4EE5-BCE0-EBF9A648F7EF}" destId="{4E2B6BAD-EDA3-4CE8-9919-53A71435E6BF}" srcOrd="1" destOrd="0" presId="urn:microsoft.com/office/officeart/2008/layout/PictureAccent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E172B-F76D-4711-91E0-C01E290C5EAD}">
      <dsp:nvSpPr>
        <dsp:cNvPr id="0" name=""/>
        <dsp:cNvSpPr/>
      </dsp:nvSpPr>
      <dsp:spPr>
        <a:xfrm>
          <a:off x="1079539" y="1209"/>
          <a:ext cx="5598456" cy="92111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66040" rIns="99060" bIns="66040" numCol="1" spcCol="1270" anchor="ctr" anchorCtr="0">
          <a:noAutofit/>
        </a:bodyPr>
        <a:lstStyle/>
        <a:p>
          <a:pPr marL="0" lvl="0" indent="0" algn="ctr" defTabSz="2311400">
            <a:lnSpc>
              <a:spcPct val="90000"/>
            </a:lnSpc>
            <a:spcBef>
              <a:spcPct val="0"/>
            </a:spcBef>
            <a:spcAft>
              <a:spcPct val="35000"/>
            </a:spcAft>
            <a:buNone/>
          </a:pPr>
          <a:r>
            <a:rPr lang="en-US" sz="5200" kern="1200" dirty="0"/>
            <a:t>Agenda</a:t>
          </a:r>
        </a:p>
      </dsp:txBody>
      <dsp:txXfrm>
        <a:off x="1106518" y="28188"/>
        <a:ext cx="5544498" cy="867157"/>
      </dsp:txXfrm>
    </dsp:sp>
    <dsp:sp modelId="{549AA8B4-D478-41BC-B773-086AFD921543}">
      <dsp:nvSpPr>
        <dsp:cNvPr id="0" name=""/>
        <dsp:cNvSpPr/>
      </dsp:nvSpPr>
      <dsp:spPr>
        <a:xfrm>
          <a:off x="1079539" y="1088125"/>
          <a:ext cx="921115" cy="921115"/>
        </a:xfrm>
        <a:prstGeom prst="roundRect">
          <a:avLst>
            <a:gd name="adj" fmla="val 1667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D1438D4-DF48-4C16-B800-4D363FD45527}">
      <dsp:nvSpPr>
        <dsp:cNvPr id="0" name=""/>
        <dsp:cNvSpPr/>
      </dsp:nvSpPr>
      <dsp:spPr>
        <a:xfrm>
          <a:off x="2055922" y="1088125"/>
          <a:ext cx="4622073" cy="921115"/>
        </a:xfrm>
        <a:prstGeom prst="roundRect">
          <a:avLst>
            <a:gd name="adj" fmla="val 1667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What are Statements?</a:t>
          </a:r>
        </a:p>
      </dsp:txBody>
      <dsp:txXfrm>
        <a:off x="2100895" y="1133098"/>
        <a:ext cx="4532127" cy="831169"/>
      </dsp:txXfrm>
    </dsp:sp>
    <dsp:sp modelId="{CA6A551D-AFF9-47ED-8AB5-449E835BC185}">
      <dsp:nvSpPr>
        <dsp:cNvPr id="0" name=""/>
        <dsp:cNvSpPr/>
      </dsp:nvSpPr>
      <dsp:spPr>
        <a:xfrm>
          <a:off x="1079539" y="2119775"/>
          <a:ext cx="921115" cy="921115"/>
        </a:xfrm>
        <a:prstGeom prst="roundRect">
          <a:avLst>
            <a:gd name="adj" fmla="val 1667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DF3272E-3E7D-4D97-B984-3A16C9DFDF36}">
      <dsp:nvSpPr>
        <dsp:cNvPr id="0" name=""/>
        <dsp:cNvSpPr/>
      </dsp:nvSpPr>
      <dsp:spPr>
        <a:xfrm>
          <a:off x="2055922" y="2119775"/>
          <a:ext cx="4622073" cy="921115"/>
        </a:xfrm>
        <a:prstGeom prst="roundRect">
          <a:avLst>
            <a:gd name="adj" fmla="val 1667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Create the Data Model</a:t>
          </a:r>
        </a:p>
      </dsp:txBody>
      <dsp:txXfrm>
        <a:off x="2100895" y="2164748"/>
        <a:ext cx="4532127" cy="831169"/>
      </dsp:txXfrm>
    </dsp:sp>
    <dsp:sp modelId="{D07A1DA4-76A3-49DA-BCEC-5031F484FCAE}">
      <dsp:nvSpPr>
        <dsp:cNvPr id="0" name=""/>
        <dsp:cNvSpPr/>
      </dsp:nvSpPr>
      <dsp:spPr>
        <a:xfrm>
          <a:off x="1079539" y="3151425"/>
          <a:ext cx="921115" cy="921115"/>
        </a:xfrm>
        <a:prstGeom prst="roundRect">
          <a:avLst>
            <a:gd name="adj" fmla="val 1667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F8A85D2-C698-4421-82DE-6DEFE1A06025}">
      <dsp:nvSpPr>
        <dsp:cNvPr id="0" name=""/>
        <dsp:cNvSpPr/>
      </dsp:nvSpPr>
      <dsp:spPr>
        <a:xfrm>
          <a:off x="2055922" y="3151425"/>
          <a:ext cx="4622073" cy="921115"/>
        </a:xfrm>
        <a:prstGeom prst="roundRect">
          <a:avLst>
            <a:gd name="adj" fmla="val 1667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Create Custom Mapping</a:t>
          </a:r>
        </a:p>
      </dsp:txBody>
      <dsp:txXfrm>
        <a:off x="2100895" y="3196398"/>
        <a:ext cx="4532127" cy="831169"/>
      </dsp:txXfrm>
    </dsp:sp>
    <dsp:sp modelId="{501EEA48-24C2-4406-80DF-2E92A0168CBF}">
      <dsp:nvSpPr>
        <dsp:cNvPr id="0" name=""/>
        <dsp:cNvSpPr/>
      </dsp:nvSpPr>
      <dsp:spPr>
        <a:xfrm>
          <a:off x="1079539" y="4183075"/>
          <a:ext cx="921115" cy="921115"/>
        </a:xfrm>
        <a:prstGeom prst="roundRect">
          <a:avLst>
            <a:gd name="adj" fmla="val 1667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E2B6BAD-EDA3-4CE8-9919-53A71435E6BF}">
      <dsp:nvSpPr>
        <dsp:cNvPr id="0" name=""/>
        <dsp:cNvSpPr/>
      </dsp:nvSpPr>
      <dsp:spPr>
        <a:xfrm>
          <a:off x="2055922" y="4183075"/>
          <a:ext cx="4622073" cy="921115"/>
        </a:xfrm>
        <a:prstGeom prst="roundRect">
          <a:avLst>
            <a:gd name="adj" fmla="val 1667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Create Financial Statements</a:t>
          </a:r>
        </a:p>
      </dsp:txBody>
      <dsp:txXfrm>
        <a:off x="2100895" y="4228048"/>
        <a:ext cx="4532127" cy="831169"/>
      </dsp:txXfrm>
    </dsp:sp>
  </dsp:spTree>
</dsp:drawing>
</file>

<file path=ppt/diagrams/layout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7C0AC9E0-4349-41D2-B47A-E7F01E1D56B1}" type="datetimeFigureOut">
              <a:rPr lang="en-US" smtClean="0"/>
              <a:t>4/24/2021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0F8CEC1-118F-42C6-89C1-BC20C0440335}" type="slidenum">
              <a:rPr lang="en-US" smtClean="0"/>
              <a:t>‹#›</a:t>
            </a:fld>
            <a:endParaRPr lang="en-US"/>
          </a:p>
        </p:txBody>
      </p:sp>
    </p:spTree>
    <p:extLst>
      <p:ext uri="{BB962C8B-B14F-4D97-AF65-F5344CB8AC3E}">
        <p14:creationId xmlns:p14="http://schemas.microsoft.com/office/powerpoint/2010/main" val="3342521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Joseph Yeates and I’m excited to present:</a:t>
            </a:r>
          </a:p>
          <a:p>
            <a:endParaRPr lang="en-US" dirty="0"/>
          </a:p>
          <a:p>
            <a:r>
              <a:rPr lang="en-US" dirty="0"/>
              <a:t>Financial Statements with DAX in Power BI</a:t>
            </a:r>
          </a:p>
        </p:txBody>
      </p:sp>
      <p:sp>
        <p:nvSpPr>
          <p:cNvPr id="4" name="Slide Number Placeholder 3"/>
          <p:cNvSpPr>
            <a:spLocks noGrp="1"/>
          </p:cNvSpPr>
          <p:nvPr>
            <p:ph type="sldNum" sz="quarter" idx="10"/>
          </p:nvPr>
        </p:nvSpPr>
        <p:spPr/>
        <p:txBody>
          <a:bodyPr/>
          <a:lstStyle/>
          <a:p>
            <a:fld id="{A0F8CEC1-118F-42C6-89C1-BC20C0440335}" type="slidenum">
              <a:rPr lang="en-US" smtClean="0"/>
              <a:t>1</a:t>
            </a:fld>
            <a:endParaRPr lang="en-US" dirty="0"/>
          </a:p>
        </p:txBody>
      </p:sp>
    </p:spTree>
    <p:extLst>
      <p:ext uri="{BB962C8B-B14F-4D97-AF65-F5344CB8AC3E}">
        <p14:creationId xmlns:p14="http://schemas.microsoft.com/office/powerpoint/2010/main" val="3774281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b="1" i="1" u="sng" baseline="0" dirty="0"/>
          </a:p>
        </p:txBody>
      </p:sp>
      <p:sp>
        <p:nvSpPr>
          <p:cNvPr id="4" name="Slide Number Placeholder 3"/>
          <p:cNvSpPr>
            <a:spLocks noGrp="1"/>
          </p:cNvSpPr>
          <p:nvPr>
            <p:ph type="sldNum" sz="quarter" idx="10"/>
          </p:nvPr>
        </p:nvSpPr>
        <p:spPr/>
        <p:txBody>
          <a:bodyPr/>
          <a:lstStyle/>
          <a:p>
            <a:fld id="{20056FCC-6268-4AC1-8F45-D991EFC986E3}" type="slidenum">
              <a:rPr lang="en-US" smtClean="0"/>
              <a:t>17</a:t>
            </a:fld>
            <a:endParaRPr lang="en-US" dirty="0"/>
          </a:p>
        </p:txBody>
      </p:sp>
    </p:spTree>
    <p:extLst>
      <p:ext uri="{BB962C8B-B14F-4D97-AF65-F5344CB8AC3E}">
        <p14:creationId xmlns:p14="http://schemas.microsoft.com/office/powerpoint/2010/main" val="3744519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056FCC-6268-4AC1-8F45-D991EFC986E3}" type="slidenum">
              <a:rPr lang="en-US" smtClean="0"/>
              <a:t>19</a:t>
            </a:fld>
            <a:endParaRPr lang="en-US" dirty="0"/>
          </a:p>
        </p:txBody>
      </p:sp>
    </p:spTree>
    <p:extLst>
      <p:ext uri="{BB962C8B-B14F-4D97-AF65-F5344CB8AC3E}">
        <p14:creationId xmlns:p14="http://schemas.microsoft.com/office/powerpoint/2010/main" val="2479167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056FCC-6268-4AC1-8F45-D991EFC986E3}" type="slidenum">
              <a:rPr lang="en-US" smtClean="0"/>
              <a:t>20</a:t>
            </a:fld>
            <a:endParaRPr lang="en-US" dirty="0"/>
          </a:p>
        </p:txBody>
      </p:sp>
    </p:spTree>
    <p:extLst>
      <p:ext uri="{BB962C8B-B14F-4D97-AF65-F5344CB8AC3E}">
        <p14:creationId xmlns:p14="http://schemas.microsoft.com/office/powerpoint/2010/main" val="3619515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056FCC-6268-4AC1-8F45-D991EFC986E3}" type="slidenum">
              <a:rPr lang="en-US" smtClean="0"/>
              <a:t>21</a:t>
            </a:fld>
            <a:endParaRPr lang="en-US" dirty="0"/>
          </a:p>
        </p:txBody>
      </p:sp>
    </p:spTree>
    <p:extLst>
      <p:ext uri="{BB962C8B-B14F-4D97-AF65-F5344CB8AC3E}">
        <p14:creationId xmlns:p14="http://schemas.microsoft.com/office/powerpoint/2010/main" val="3962171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056FCC-6268-4AC1-8F45-D991EFC986E3}" type="slidenum">
              <a:rPr lang="en-US" smtClean="0"/>
              <a:t>22</a:t>
            </a:fld>
            <a:endParaRPr lang="en-US" dirty="0"/>
          </a:p>
        </p:txBody>
      </p:sp>
    </p:spTree>
    <p:extLst>
      <p:ext uri="{BB962C8B-B14F-4D97-AF65-F5344CB8AC3E}">
        <p14:creationId xmlns:p14="http://schemas.microsoft.com/office/powerpoint/2010/main" val="3212128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228600" indent="-228600">
              <a:buAutoNum type="arabicParenR"/>
            </a:pPr>
            <a:r>
              <a:rPr lang="en-US" dirty="0"/>
              <a:t>EBITDA &amp; Net Income</a:t>
            </a:r>
          </a:p>
          <a:p>
            <a:pPr marL="228600" indent="-228600">
              <a:buAutoNum type="arabicParenR"/>
            </a:pPr>
            <a:r>
              <a:rPr lang="en-US" dirty="0"/>
              <a:t>End of Year Net Income – all current year and all previous years as well</a:t>
            </a:r>
          </a:p>
          <a:p>
            <a:pPr marL="228600" indent="-228600">
              <a:buAutoNum type="arabicParenR"/>
            </a:pPr>
            <a:r>
              <a:rPr lang="en-US" dirty="0"/>
              <a:t>Beg of Year Net Income – want the end of year from previous period to display</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20056FCC-6268-4AC1-8F45-D991EFC986E3}" type="slidenum">
              <a:rPr lang="en-US" smtClean="0"/>
              <a:t>23</a:t>
            </a:fld>
            <a:endParaRPr lang="en-US" dirty="0"/>
          </a:p>
        </p:txBody>
      </p:sp>
    </p:spTree>
    <p:extLst>
      <p:ext uri="{BB962C8B-B14F-4D97-AF65-F5344CB8AC3E}">
        <p14:creationId xmlns:p14="http://schemas.microsoft.com/office/powerpoint/2010/main" val="3552271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228600" indent="-228600">
              <a:buAutoNum type="arabicParenR"/>
            </a:pPr>
            <a:r>
              <a:rPr lang="en-US" dirty="0"/>
              <a:t>EBITDA &amp; Net Income</a:t>
            </a:r>
          </a:p>
          <a:p>
            <a:pPr marL="228600" indent="-228600">
              <a:buAutoNum type="arabicParenR"/>
            </a:pPr>
            <a:r>
              <a:rPr lang="en-US" dirty="0"/>
              <a:t>End of Year Net Income – all current year and all previous years as well</a:t>
            </a:r>
          </a:p>
          <a:p>
            <a:pPr marL="228600" indent="-228600">
              <a:buAutoNum type="arabicParenR"/>
            </a:pPr>
            <a:r>
              <a:rPr lang="en-US" dirty="0"/>
              <a:t>Beg of Year Net Income – want the end of year from previous period to display</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20056FCC-6268-4AC1-8F45-D991EFC986E3}" type="slidenum">
              <a:rPr lang="en-US" smtClean="0"/>
              <a:t>24</a:t>
            </a:fld>
            <a:endParaRPr lang="en-US" dirty="0"/>
          </a:p>
        </p:txBody>
      </p:sp>
    </p:spTree>
    <p:extLst>
      <p:ext uri="{BB962C8B-B14F-4D97-AF65-F5344CB8AC3E}">
        <p14:creationId xmlns:p14="http://schemas.microsoft.com/office/powerpoint/2010/main" val="2378759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228600" indent="-228600">
              <a:buAutoNum type="arabicParenR"/>
            </a:pPr>
            <a:r>
              <a:rPr lang="en-US" dirty="0"/>
              <a:t>EBITDA &amp; Net Income</a:t>
            </a:r>
          </a:p>
          <a:p>
            <a:pPr marL="228600" indent="-228600">
              <a:buAutoNum type="arabicParenR"/>
            </a:pPr>
            <a:r>
              <a:rPr lang="en-US" dirty="0"/>
              <a:t>End of Year Net Income – all current year and all previous years as well</a:t>
            </a:r>
          </a:p>
          <a:p>
            <a:pPr marL="228600" indent="-228600">
              <a:buAutoNum type="arabicParenR"/>
            </a:pPr>
            <a:r>
              <a:rPr lang="en-US" dirty="0"/>
              <a:t>Beg of Year Net Income – want the end of year from previous period to display</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20056FCC-6268-4AC1-8F45-D991EFC986E3}" type="slidenum">
              <a:rPr lang="en-US" smtClean="0"/>
              <a:t>25</a:t>
            </a:fld>
            <a:endParaRPr lang="en-US" dirty="0"/>
          </a:p>
        </p:txBody>
      </p:sp>
    </p:spTree>
    <p:extLst>
      <p:ext uri="{BB962C8B-B14F-4D97-AF65-F5344CB8AC3E}">
        <p14:creationId xmlns:p14="http://schemas.microsoft.com/office/powerpoint/2010/main" val="1263101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228600" indent="-228600">
              <a:buAutoNum type="arabicParenR"/>
            </a:pPr>
            <a:r>
              <a:rPr lang="en-US" dirty="0"/>
              <a:t>EBITDA &amp; Net Income</a:t>
            </a:r>
          </a:p>
          <a:p>
            <a:pPr marL="228600" indent="-228600">
              <a:buAutoNum type="arabicParenR"/>
            </a:pPr>
            <a:r>
              <a:rPr lang="en-US" dirty="0"/>
              <a:t>End of Year Net Income – all current year and all previous years as well</a:t>
            </a:r>
          </a:p>
          <a:p>
            <a:pPr marL="228600" indent="-228600">
              <a:buAutoNum type="arabicParenR"/>
            </a:pPr>
            <a:r>
              <a:rPr lang="en-US" dirty="0"/>
              <a:t>Beg of Year Net Income – want the end of year from previous period to display</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20056FCC-6268-4AC1-8F45-D991EFC986E3}" type="slidenum">
              <a:rPr lang="en-US" smtClean="0"/>
              <a:t>26</a:t>
            </a:fld>
            <a:endParaRPr lang="en-US" dirty="0"/>
          </a:p>
        </p:txBody>
      </p:sp>
    </p:spTree>
    <p:extLst>
      <p:ext uri="{BB962C8B-B14F-4D97-AF65-F5344CB8AC3E}">
        <p14:creationId xmlns:p14="http://schemas.microsoft.com/office/powerpoint/2010/main" val="1778009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A0F8CEC1-118F-42C6-89C1-BC20C0440335}" type="slidenum">
              <a:rPr lang="en-US" smtClean="0"/>
              <a:t>27</a:t>
            </a:fld>
            <a:endParaRPr lang="en-US"/>
          </a:p>
        </p:txBody>
      </p:sp>
    </p:spTree>
    <p:extLst>
      <p:ext uri="{BB962C8B-B14F-4D97-AF65-F5344CB8AC3E}">
        <p14:creationId xmlns:p14="http://schemas.microsoft.com/office/powerpoint/2010/main" val="1276462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am a Senior Financial Analyst, Business Intelligence &amp; Data Analysis at Corporate Finance Institute</a:t>
            </a:r>
          </a:p>
          <a:p>
            <a:r>
              <a:rPr lang="en-CA" b="0" i="0" dirty="0">
                <a:effectLst/>
                <a:latin typeface="-apple-system"/>
              </a:rPr>
              <a:t>I am passionate about driving better decision making by creating, curating and communicating insights from data. </a:t>
            </a:r>
          </a:p>
          <a:p>
            <a:r>
              <a:rPr lang="en-CA" b="0" i="0" dirty="0">
                <a:effectLst/>
                <a:latin typeface="-apple-system"/>
              </a:rPr>
              <a:t>I am a data enthusiast leveraging Microsoft Power BI, SQL Server, and R Studio to model, manipulate, analyze, and visualize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My website is Feathers Analytics .com, where I blog about all things Power BI and R </a:t>
            </a:r>
          </a:p>
          <a:p>
            <a:r>
              <a:rPr lang="en-US" sz="1200" b="0" i="0" kern="1200" dirty="0">
                <a:solidFill>
                  <a:schemeClr val="tx1"/>
                </a:solidFill>
                <a:effectLst/>
                <a:latin typeface="+mn-lt"/>
                <a:ea typeface="+mn-ea"/>
                <a:cs typeface="+mn-cs"/>
              </a:rPr>
              <a:t>but most importantly – how to bring the different strengths of these tools together to build powerful solutions that provide actionable insights.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My twitter and </a:t>
            </a:r>
            <a:r>
              <a:rPr lang="en-US" sz="1200" b="0" i="0" kern="1200" dirty="0" err="1">
                <a:solidFill>
                  <a:schemeClr val="tx1"/>
                </a:solidFill>
                <a:effectLst/>
                <a:latin typeface="+mn-lt"/>
                <a:ea typeface="+mn-ea"/>
                <a:cs typeface="+mn-cs"/>
              </a:rPr>
              <a:t>linkedin</a:t>
            </a:r>
            <a:r>
              <a:rPr lang="en-US" sz="1200" b="0" i="0" kern="1200" dirty="0">
                <a:solidFill>
                  <a:schemeClr val="tx1"/>
                </a:solidFill>
                <a:effectLst/>
                <a:latin typeface="+mn-lt"/>
                <a:ea typeface="+mn-ea"/>
                <a:cs typeface="+mn-cs"/>
              </a:rPr>
              <a:t> profiles are there, I really enjoy connecting with the analytics and BI communities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F8CEC1-118F-42C6-89C1-BC20C04403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88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A0F8CEC1-118F-42C6-89C1-BC20C0440335}" type="slidenum">
              <a:rPr lang="en-US" smtClean="0"/>
              <a:t>3</a:t>
            </a:fld>
            <a:endParaRPr lang="en-US" dirty="0"/>
          </a:p>
        </p:txBody>
      </p:sp>
    </p:spTree>
    <p:extLst>
      <p:ext uri="{BB962C8B-B14F-4D97-AF65-F5344CB8AC3E}">
        <p14:creationId xmlns:p14="http://schemas.microsoft.com/office/powerpoint/2010/main" val="1780472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056FCC-6268-4AC1-8F45-D991EFC986E3}" type="slidenum">
              <a:rPr lang="en-US" smtClean="0"/>
              <a:t>4</a:t>
            </a:fld>
            <a:endParaRPr lang="en-US" dirty="0"/>
          </a:p>
        </p:txBody>
      </p:sp>
    </p:spTree>
    <p:extLst>
      <p:ext uri="{BB962C8B-B14F-4D97-AF65-F5344CB8AC3E}">
        <p14:creationId xmlns:p14="http://schemas.microsoft.com/office/powerpoint/2010/main" val="3990860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056FCC-6268-4AC1-8F45-D991EFC986E3}" type="slidenum">
              <a:rPr lang="en-US" smtClean="0"/>
              <a:t>5</a:t>
            </a:fld>
            <a:endParaRPr lang="en-US" dirty="0"/>
          </a:p>
        </p:txBody>
      </p:sp>
    </p:spTree>
    <p:extLst>
      <p:ext uri="{BB962C8B-B14F-4D97-AF65-F5344CB8AC3E}">
        <p14:creationId xmlns:p14="http://schemas.microsoft.com/office/powerpoint/2010/main" val="2157772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This is the scenario we will be addressing through the presentation.</a:t>
            </a:r>
          </a:p>
        </p:txBody>
      </p:sp>
      <p:sp>
        <p:nvSpPr>
          <p:cNvPr id="4" name="Slide Number Placeholder 3"/>
          <p:cNvSpPr>
            <a:spLocks noGrp="1"/>
          </p:cNvSpPr>
          <p:nvPr>
            <p:ph type="sldNum" sz="quarter" idx="10"/>
          </p:nvPr>
        </p:nvSpPr>
        <p:spPr/>
        <p:txBody>
          <a:bodyPr/>
          <a:lstStyle/>
          <a:p>
            <a:fld id="{20056FCC-6268-4AC1-8F45-D991EFC986E3}" type="slidenum">
              <a:rPr lang="en-US" smtClean="0"/>
              <a:t>12</a:t>
            </a:fld>
            <a:endParaRPr lang="en-US" dirty="0"/>
          </a:p>
        </p:txBody>
      </p:sp>
    </p:spTree>
    <p:extLst>
      <p:ext uri="{BB962C8B-B14F-4D97-AF65-F5344CB8AC3E}">
        <p14:creationId xmlns:p14="http://schemas.microsoft.com/office/powerpoint/2010/main" val="3577442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056FCC-6268-4AC1-8F45-D991EFC986E3}" type="slidenum">
              <a:rPr lang="en-US" smtClean="0"/>
              <a:t>13</a:t>
            </a:fld>
            <a:endParaRPr lang="en-US" dirty="0"/>
          </a:p>
        </p:txBody>
      </p:sp>
    </p:spTree>
    <p:extLst>
      <p:ext uri="{BB962C8B-B14F-4D97-AF65-F5344CB8AC3E}">
        <p14:creationId xmlns:p14="http://schemas.microsoft.com/office/powerpoint/2010/main" val="2610359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056FCC-6268-4AC1-8F45-D991EFC986E3}" type="slidenum">
              <a:rPr lang="en-US" smtClean="0"/>
              <a:t>14</a:t>
            </a:fld>
            <a:endParaRPr lang="en-US" dirty="0"/>
          </a:p>
        </p:txBody>
      </p:sp>
    </p:spTree>
    <p:extLst>
      <p:ext uri="{BB962C8B-B14F-4D97-AF65-F5344CB8AC3E}">
        <p14:creationId xmlns:p14="http://schemas.microsoft.com/office/powerpoint/2010/main" val="758770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228600" indent="-228600">
              <a:buAutoNum type="arabicPeriod"/>
            </a:pPr>
            <a:r>
              <a:rPr lang="en-US" dirty="0"/>
              <a:t>Remove duplicates and keep the rows that we need for headers</a:t>
            </a:r>
          </a:p>
          <a:p>
            <a:pPr marL="228600" indent="-228600">
              <a:buAutoNum type="arabicPeriod"/>
            </a:pPr>
            <a:r>
              <a:rPr lang="en-US" dirty="0"/>
              <a:t>Insert new rows into our headers table using the </a:t>
            </a:r>
          </a:p>
        </p:txBody>
      </p:sp>
      <p:sp>
        <p:nvSpPr>
          <p:cNvPr id="4" name="Slide Number Placeholder 3"/>
          <p:cNvSpPr>
            <a:spLocks noGrp="1"/>
          </p:cNvSpPr>
          <p:nvPr>
            <p:ph type="sldNum" sz="quarter" idx="10"/>
          </p:nvPr>
        </p:nvSpPr>
        <p:spPr/>
        <p:txBody>
          <a:bodyPr/>
          <a:lstStyle/>
          <a:p>
            <a:fld id="{20056FCC-6268-4AC1-8F45-D991EFC986E3}" type="slidenum">
              <a:rPr lang="en-US" smtClean="0"/>
              <a:t>16</a:t>
            </a:fld>
            <a:endParaRPr lang="en-US" dirty="0"/>
          </a:p>
        </p:txBody>
      </p:sp>
    </p:spTree>
    <p:extLst>
      <p:ext uri="{BB962C8B-B14F-4D97-AF65-F5344CB8AC3E}">
        <p14:creationId xmlns:p14="http://schemas.microsoft.com/office/powerpoint/2010/main" val="3764469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9AF269-749E-451A-93E2-307875A048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27014-9088-41E6-BA8C-730F7BF42DC2}" type="slidenum">
              <a:rPr lang="en-US" smtClean="0"/>
              <a:t>‹#›</a:t>
            </a:fld>
            <a:endParaRPr lang="en-US"/>
          </a:p>
        </p:txBody>
      </p:sp>
    </p:spTree>
    <p:extLst>
      <p:ext uri="{BB962C8B-B14F-4D97-AF65-F5344CB8AC3E}">
        <p14:creationId xmlns:p14="http://schemas.microsoft.com/office/powerpoint/2010/main" val="3896631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385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8752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764715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597072"/>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385593E4-195B-48E9-8F03-109150C0F1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26839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Do not remove" hidden="1">
            <a:extLst>
              <a:ext uri="{FF2B5EF4-FFF2-40B4-BE49-F238E27FC236}">
                <a16:creationId xmlns:a16="http://schemas.microsoft.com/office/drawing/2014/main" id="{7DCCDAA2-4A99-4084-9C52-F07730252F69}"/>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7412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06480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109767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150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9B5F932F-1F83-49D4-97A2-00DA6F94F223}"/>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2308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DE9AF269-749E-451A-93E2-307875A04826}" type="datetimeFigureOut">
              <a:rPr lang="en-US" smtClean="0"/>
              <a:t>4/24/2021</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3EC27014-9088-41E6-BA8C-730F7BF42DC2}" type="slidenum">
              <a:rPr lang="en-US" smtClean="0"/>
              <a:t>‹#›</a:t>
            </a:fld>
            <a:endParaRPr lang="en-US"/>
          </a:p>
        </p:txBody>
      </p:sp>
    </p:spTree>
    <p:extLst>
      <p:ext uri="{BB962C8B-B14F-4D97-AF65-F5344CB8AC3E}">
        <p14:creationId xmlns:p14="http://schemas.microsoft.com/office/powerpoint/2010/main" val="113769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E9AF269-749E-451A-93E2-307875A04826}" type="datetimeFigureOut">
              <a:rPr lang="en-US" smtClean="0"/>
              <a:t>4/24/2021</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EC27014-9088-41E6-BA8C-730F7BF42DC2}" type="slidenum">
              <a:rPr lang="en-US" smtClean="0"/>
              <a:t>‹#›</a:t>
            </a:fld>
            <a:endParaRPr lang="en-US"/>
          </a:p>
        </p:txBody>
      </p:sp>
    </p:spTree>
    <p:extLst>
      <p:ext uri="{BB962C8B-B14F-4D97-AF65-F5344CB8AC3E}">
        <p14:creationId xmlns:p14="http://schemas.microsoft.com/office/powerpoint/2010/main" val="762568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BEE2F74A-D37B-45A1-B733-0C3006657B57}"/>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3026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DE9AF269-749E-451A-93E2-307875A04826}" type="datetimeFigureOut">
              <a:rPr lang="en-US" smtClean="0"/>
              <a:t>4/24/2021</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3EC27014-9088-41E6-BA8C-730F7BF42DC2}" type="slidenum">
              <a:rPr lang="en-US" smtClean="0"/>
              <a:t>‹#›</a:t>
            </a:fld>
            <a:endParaRPr lang="en-US"/>
          </a:p>
        </p:txBody>
      </p:sp>
    </p:spTree>
    <p:extLst>
      <p:ext uri="{BB962C8B-B14F-4D97-AF65-F5344CB8AC3E}">
        <p14:creationId xmlns:p14="http://schemas.microsoft.com/office/powerpoint/2010/main" val="1736076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E9AF269-749E-451A-93E2-307875A04826}" type="datetimeFigureOut">
              <a:rPr lang="en-US" smtClean="0"/>
              <a:t>4/24/2021</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EC27014-9088-41E6-BA8C-730F7BF42DC2}" type="slidenum">
              <a:rPr lang="en-US" smtClean="0"/>
              <a:t>‹#›</a:t>
            </a:fld>
            <a:endParaRPr lang="en-US"/>
          </a:p>
        </p:txBody>
      </p:sp>
    </p:spTree>
    <p:extLst>
      <p:ext uri="{BB962C8B-B14F-4D97-AF65-F5344CB8AC3E}">
        <p14:creationId xmlns:p14="http://schemas.microsoft.com/office/powerpoint/2010/main" val="4177102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597072"/>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385593E4-195B-48E9-8F03-109150C0F1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17385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3.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theme" Target="../theme/theme4.xml"/><Relationship Id="rId4"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2EB2FF"/>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4/24/2021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339951184"/>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63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324928"/>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7" name="Rectangle 6">
            <a:extLst>
              <a:ext uri="{FF2B5EF4-FFF2-40B4-BE49-F238E27FC236}">
                <a16:creationId xmlns:a16="http://schemas.microsoft.com/office/drawing/2014/main" id="{C845E4C2-0D5E-4445-9126-F96FD55F8B90}"/>
              </a:ext>
            </a:extLst>
          </p:cNvPr>
          <p:cNvSpPr/>
          <p:nvPr userDrawn="1"/>
        </p:nvSpPr>
        <p:spPr>
          <a:xfrm>
            <a:off x="0" y="6191794"/>
            <a:ext cx="12192000" cy="666206"/>
          </a:xfrm>
          <a:prstGeom prst="rect">
            <a:avLst/>
          </a:prstGeom>
          <a:solidFill>
            <a:srgbClr val="2EB2FF"/>
          </a:solidFill>
          <a:ln>
            <a:solidFill>
              <a:srgbClr val="2E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rrow: Chevron 7">
            <a:extLst>
              <a:ext uri="{FF2B5EF4-FFF2-40B4-BE49-F238E27FC236}">
                <a16:creationId xmlns:a16="http://schemas.microsoft.com/office/drawing/2014/main" id="{FB9DB414-FFC6-4D1B-8B24-6B366AB2EA3E}"/>
              </a:ext>
            </a:extLst>
          </p:cNvPr>
          <p:cNvSpPr/>
          <p:nvPr userDrawn="1"/>
        </p:nvSpPr>
        <p:spPr>
          <a:xfrm>
            <a:off x="2651759" y="6191794"/>
            <a:ext cx="666000" cy="666206"/>
          </a:xfrm>
          <a:prstGeom prst="chevron">
            <a:avLst>
              <a:gd name="adj" fmla="val 43750"/>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9" name="TextBox 8">
            <a:extLst>
              <a:ext uri="{FF2B5EF4-FFF2-40B4-BE49-F238E27FC236}">
                <a16:creationId xmlns:a16="http://schemas.microsoft.com/office/drawing/2014/main" id="{04A70BCF-86BF-42A6-BBB6-5C28B47A3206}"/>
              </a:ext>
            </a:extLst>
          </p:cNvPr>
          <p:cNvSpPr txBox="1"/>
          <p:nvPr userDrawn="1"/>
        </p:nvSpPr>
        <p:spPr>
          <a:xfrm>
            <a:off x="0" y="6263287"/>
            <a:ext cx="2651759" cy="523220"/>
          </a:xfrm>
          <a:prstGeom prst="rect">
            <a:avLst/>
          </a:prstGeom>
          <a:noFill/>
        </p:spPr>
        <p:txBody>
          <a:bodyPr wrap="square" rtlCol="0" anchor="ctr">
            <a:spAutoFit/>
          </a:bodyPr>
          <a:lstStyle/>
          <a:p>
            <a:pPr algn="r"/>
            <a:r>
              <a:rPr lang="en-CA" sz="2800" dirty="0">
                <a:solidFill>
                  <a:srgbClr val="44546A"/>
                </a:solidFill>
                <a:latin typeface="Arial" panose="020B0604020202020204" pitchFamily="34" charset="0"/>
                <a:cs typeface="Arial" panose="020B0604020202020204" pitchFamily="34" charset="0"/>
              </a:rPr>
              <a:t>Statements</a:t>
            </a:r>
          </a:p>
        </p:txBody>
      </p:sp>
    </p:spTree>
    <p:extLst>
      <p:ext uri="{BB962C8B-B14F-4D97-AF65-F5344CB8AC3E}">
        <p14:creationId xmlns:p14="http://schemas.microsoft.com/office/powerpoint/2010/main" val="3542031504"/>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63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324928"/>
            <a:ext cx="10515600" cy="4351338"/>
          </a:xfrm>
          <a:prstGeom prst="rect">
            <a:avLst/>
          </a:prstGeom>
          <a:ln>
            <a:solidFill>
              <a:srgbClr val="44546A"/>
            </a:solidFill>
          </a:ln>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7" name="Rectangle 6">
            <a:extLst>
              <a:ext uri="{FF2B5EF4-FFF2-40B4-BE49-F238E27FC236}">
                <a16:creationId xmlns:a16="http://schemas.microsoft.com/office/drawing/2014/main" id="{C845E4C2-0D5E-4445-9126-F96FD55F8B90}"/>
              </a:ext>
            </a:extLst>
          </p:cNvPr>
          <p:cNvSpPr/>
          <p:nvPr userDrawn="1"/>
        </p:nvSpPr>
        <p:spPr>
          <a:xfrm>
            <a:off x="0" y="6191794"/>
            <a:ext cx="12192000" cy="666206"/>
          </a:xfrm>
          <a:prstGeom prst="rect">
            <a:avLst/>
          </a:prstGeom>
          <a:solidFill>
            <a:srgbClr val="2EB2FF"/>
          </a:solidFill>
          <a:ln>
            <a:solidFill>
              <a:srgbClr val="2E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rrow: Chevron 7">
            <a:extLst>
              <a:ext uri="{FF2B5EF4-FFF2-40B4-BE49-F238E27FC236}">
                <a16:creationId xmlns:a16="http://schemas.microsoft.com/office/drawing/2014/main" id="{FB9DB414-FFC6-4D1B-8B24-6B366AB2EA3E}"/>
              </a:ext>
            </a:extLst>
          </p:cNvPr>
          <p:cNvSpPr/>
          <p:nvPr userDrawn="1"/>
        </p:nvSpPr>
        <p:spPr>
          <a:xfrm>
            <a:off x="4718066" y="6185151"/>
            <a:ext cx="666000" cy="666206"/>
          </a:xfrm>
          <a:prstGeom prst="chevron">
            <a:avLst>
              <a:gd name="adj" fmla="val 43750"/>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9" name="TextBox 8">
            <a:extLst>
              <a:ext uri="{FF2B5EF4-FFF2-40B4-BE49-F238E27FC236}">
                <a16:creationId xmlns:a16="http://schemas.microsoft.com/office/drawing/2014/main" id="{04A70BCF-86BF-42A6-BBB6-5C28B47A3206}"/>
              </a:ext>
            </a:extLst>
          </p:cNvPr>
          <p:cNvSpPr txBox="1"/>
          <p:nvPr userDrawn="1"/>
        </p:nvSpPr>
        <p:spPr>
          <a:xfrm>
            <a:off x="2066307" y="6256644"/>
            <a:ext cx="2651759" cy="523220"/>
          </a:xfrm>
          <a:prstGeom prst="rect">
            <a:avLst/>
          </a:prstGeom>
          <a:noFill/>
        </p:spPr>
        <p:txBody>
          <a:bodyPr wrap="square" rtlCol="0" anchor="ctr">
            <a:spAutoFit/>
          </a:bodyPr>
          <a:lstStyle/>
          <a:p>
            <a:pPr algn="r"/>
            <a:r>
              <a:rPr lang="en-CA" sz="2800" dirty="0">
                <a:solidFill>
                  <a:srgbClr val="44546A"/>
                </a:solidFill>
                <a:latin typeface="Arial" panose="020B0604020202020204" pitchFamily="34" charset="0"/>
                <a:cs typeface="Arial" panose="020B0604020202020204" pitchFamily="34" charset="0"/>
              </a:rPr>
              <a:t>Data Model</a:t>
            </a:r>
          </a:p>
        </p:txBody>
      </p:sp>
    </p:spTree>
    <p:extLst>
      <p:ext uri="{BB962C8B-B14F-4D97-AF65-F5344CB8AC3E}">
        <p14:creationId xmlns:p14="http://schemas.microsoft.com/office/powerpoint/2010/main" val="3049394487"/>
      </p:ext>
    </p:extLst>
  </p:cSld>
  <p:clrMap bg1="dk1" tx1="lt1" bg2="dk2" tx2="lt2" accent1="accent1" accent2="accent2" accent3="accent3" accent4="accent4" accent5="accent5" accent6="accent6" hlink="hlink" folHlink="folHlink"/>
  <p:sldLayoutIdLst>
    <p:sldLayoutId id="2147483672" r:id="rId1"/>
    <p:sldLayoutId id="2147483674" r:id="rId2"/>
    <p:sldLayoutId id="2147483676" r:id="rId3"/>
    <p:sldLayoutId id="2147483689" r:id="rId4"/>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63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324928"/>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7" name="Rectangle 6">
            <a:extLst>
              <a:ext uri="{FF2B5EF4-FFF2-40B4-BE49-F238E27FC236}">
                <a16:creationId xmlns:a16="http://schemas.microsoft.com/office/drawing/2014/main" id="{C845E4C2-0D5E-4445-9126-F96FD55F8B90}"/>
              </a:ext>
            </a:extLst>
          </p:cNvPr>
          <p:cNvSpPr/>
          <p:nvPr userDrawn="1"/>
        </p:nvSpPr>
        <p:spPr>
          <a:xfrm>
            <a:off x="0" y="6191794"/>
            <a:ext cx="12192000" cy="666206"/>
          </a:xfrm>
          <a:prstGeom prst="rect">
            <a:avLst/>
          </a:prstGeom>
          <a:solidFill>
            <a:srgbClr val="2EB2FF"/>
          </a:solidFill>
          <a:ln>
            <a:solidFill>
              <a:srgbClr val="2E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rrow: Chevron 7">
            <a:extLst>
              <a:ext uri="{FF2B5EF4-FFF2-40B4-BE49-F238E27FC236}">
                <a16:creationId xmlns:a16="http://schemas.microsoft.com/office/drawing/2014/main" id="{FB9DB414-FFC6-4D1B-8B24-6B366AB2EA3E}"/>
              </a:ext>
            </a:extLst>
          </p:cNvPr>
          <p:cNvSpPr/>
          <p:nvPr userDrawn="1"/>
        </p:nvSpPr>
        <p:spPr>
          <a:xfrm>
            <a:off x="7508767" y="6191794"/>
            <a:ext cx="666000" cy="666206"/>
          </a:xfrm>
          <a:prstGeom prst="chevron">
            <a:avLst>
              <a:gd name="adj" fmla="val 43750"/>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9" name="TextBox 8">
            <a:extLst>
              <a:ext uri="{FF2B5EF4-FFF2-40B4-BE49-F238E27FC236}">
                <a16:creationId xmlns:a16="http://schemas.microsoft.com/office/drawing/2014/main" id="{04A70BCF-86BF-42A6-BBB6-5C28B47A3206}"/>
              </a:ext>
            </a:extLst>
          </p:cNvPr>
          <p:cNvSpPr txBox="1"/>
          <p:nvPr userDrawn="1"/>
        </p:nvSpPr>
        <p:spPr>
          <a:xfrm>
            <a:off x="4857008" y="6263287"/>
            <a:ext cx="2651759" cy="523220"/>
          </a:xfrm>
          <a:prstGeom prst="rect">
            <a:avLst/>
          </a:prstGeom>
          <a:noFill/>
        </p:spPr>
        <p:txBody>
          <a:bodyPr wrap="square" rtlCol="0" anchor="ctr">
            <a:spAutoFit/>
          </a:bodyPr>
          <a:lstStyle/>
          <a:p>
            <a:pPr algn="r"/>
            <a:r>
              <a:rPr lang="en-CA" sz="2800" dirty="0">
                <a:solidFill>
                  <a:srgbClr val="44546A"/>
                </a:solidFill>
                <a:latin typeface="Arial" panose="020B0604020202020204" pitchFamily="34" charset="0"/>
                <a:cs typeface="Arial" panose="020B0604020202020204" pitchFamily="34" charset="0"/>
              </a:rPr>
              <a:t>Mapping Table</a:t>
            </a:r>
          </a:p>
        </p:txBody>
      </p:sp>
    </p:spTree>
    <p:extLst>
      <p:ext uri="{BB962C8B-B14F-4D97-AF65-F5344CB8AC3E}">
        <p14:creationId xmlns:p14="http://schemas.microsoft.com/office/powerpoint/2010/main" val="2593031716"/>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90" r:id="rId4"/>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63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324928"/>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7" name="Rectangle 6">
            <a:extLst>
              <a:ext uri="{FF2B5EF4-FFF2-40B4-BE49-F238E27FC236}">
                <a16:creationId xmlns:a16="http://schemas.microsoft.com/office/drawing/2014/main" id="{C845E4C2-0D5E-4445-9126-F96FD55F8B90}"/>
              </a:ext>
            </a:extLst>
          </p:cNvPr>
          <p:cNvSpPr/>
          <p:nvPr userDrawn="1"/>
        </p:nvSpPr>
        <p:spPr>
          <a:xfrm>
            <a:off x="0" y="6191794"/>
            <a:ext cx="12192000" cy="666206"/>
          </a:xfrm>
          <a:prstGeom prst="rect">
            <a:avLst/>
          </a:prstGeom>
          <a:solidFill>
            <a:srgbClr val="2EB2FF"/>
          </a:solidFill>
          <a:ln>
            <a:solidFill>
              <a:srgbClr val="2E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rrow: Chevron 7">
            <a:extLst>
              <a:ext uri="{FF2B5EF4-FFF2-40B4-BE49-F238E27FC236}">
                <a16:creationId xmlns:a16="http://schemas.microsoft.com/office/drawing/2014/main" id="{FB9DB414-FFC6-4D1B-8B24-6B366AB2EA3E}"/>
              </a:ext>
            </a:extLst>
          </p:cNvPr>
          <p:cNvSpPr/>
          <p:nvPr userDrawn="1"/>
        </p:nvSpPr>
        <p:spPr>
          <a:xfrm>
            <a:off x="9517383" y="6185151"/>
            <a:ext cx="666000" cy="666206"/>
          </a:xfrm>
          <a:prstGeom prst="chevron">
            <a:avLst>
              <a:gd name="adj" fmla="val 43750"/>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9" name="TextBox 8">
            <a:extLst>
              <a:ext uri="{FF2B5EF4-FFF2-40B4-BE49-F238E27FC236}">
                <a16:creationId xmlns:a16="http://schemas.microsoft.com/office/drawing/2014/main" id="{04A70BCF-86BF-42A6-BBB6-5C28B47A3206}"/>
              </a:ext>
            </a:extLst>
          </p:cNvPr>
          <p:cNvSpPr txBox="1"/>
          <p:nvPr userDrawn="1"/>
        </p:nvSpPr>
        <p:spPr>
          <a:xfrm>
            <a:off x="6865624" y="6318199"/>
            <a:ext cx="2651759" cy="400110"/>
          </a:xfrm>
          <a:prstGeom prst="rect">
            <a:avLst/>
          </a:prstGeom>
          <a:noFill/>
        </p:spPr>
        <p:txBody>
          <a:bodyPr wrap="square" rtlCol="0" anchor="ctr">
            <a:spAutoFit/>
          </a:bodyPr>
          <a:lstStyle/>
          <a:p>
            <a:pPr algn="r"/>
            <a:r>
              <a:rPr lang="en-CA" sz="2000" dirty="0">
                <a:solidFill>
                  <a:schemeClr val="bg2"/>
                </a:solidFill>
                <a:latin typeface="Arial" panose="020B0604020202020204" pitchFamily="34" charset="0"/>
                <a:cs typeface="Arial" panose="020B0604020202020204" pitchFamily="34" charset="0"/>
              </a:rPr>
              <a:t>Income Statement</a:t>
            </a:r>
            <a:endParaRPr lang="en-CA"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2027411"/>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courses.corporatefinanceinstitute.com/courses/financial-analysis-certificate-course-online" TargetMode="External"/><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slide" Target="slide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hyperlink" Target="https://courses.corporatefinanceinstitute.com/collections/financial-modeling" TargetMode="External"/><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courses.corporatefinanceinstitute.com/courses/financial-analysis-certificate-course-online" TargetMode="External"/><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alphaModFix amt="35000"/>
          </a:blip>
          <a:srcRect b="15755"/>
          <a:stretch/>
        </p:blipFill>
        <p:spPr>
          <a:xfrm>
            <a:off x="-8" y="-7"/>
            <a:ext cx="12192000" cy="6855958"/>
          </a:xfrm>
          <a:prstGeom prst="rect">
            <a:avLst/>
          </a:prstGeom>
        </p:spPr>
      </p:pic>
      <p:sp>
        <p:nvSpPr>
          <p:cNvPr id="2" name="Title 1"/>
          <p:cNvSpPr>
            <a:spLocks noGrp="1"/>
          </p:cNvSpPr>
          <p:nvPr>
            <p:ph type="ctrTitle"/>
          </p:nvPr>
        </p:nvSpPr>
        <p:spPr>
          <a:xfrm>
            <a:off x="789517" y="3205819"/>
            <a:ext cx="6455833" cy="1497998"/>
          </a:xfrm>
        </p:spPr>
        <p:txBody>
          <a:bodyPr anchor="t">
            <a:normAutofit/>
          </a:bodyPr>
          <a:lstStyle/>
          <a:p>
            <a:pPr algn="l"/>
            <a:r>
              <a:rPr lang="en-US" sz="4800" b="1" dirty="0">
                <a:latin typeface="Arial" panose="020B0604020202020204" pitchFamily="34" charset="0"/>
                <a:cs typeface="Arial" panose="020B0604020202020204" pitchFamily="34" charset="0"/>
              </a:rPr>
              <a:t>Financial Statements with DAX in Power BI</a:t>
            </a:r>
          </a:p>
        </p:txBody>
      </p:sp>
      <p:sp>
        <p:nvSpPr>
          <p:cNvPr id="3" name="Subtitle 2"/>
          <p:cNvSpPr>
            <a:spLocks noGrp="1"/>
          </p:cNvSpPr>
          <p:nvPr>
            <p:ph type="subTitle" idx="1"/>
          </p:nvPr>
        </p:nvSpPr>
        <p:spPr>
          <a:xfrm>
            <a:off x="680532" y="5446957"/>
            <a:ext cx="6455833" cy="665853"/>
          </a:xfrm>
        </p:spPr>
        <p:txBody>
          <a:bodyPr anchor="b">
            <a:normAutofit/>
          </a:bodyPr>
          <a:lstStyle/>
          <a:p>
            <a:pPr algn="l"/>
            <a:r>
              <a:rPr lang="en-US" sz="2000" dirty="0">
                <a:latin typeface="Arial" panose="020B0604020202020204" pitchFamily="34" charset="0"/>
                <a:cs typeface="Arial" panose="020B0604020202020204" pitchFamily="34" charset="0"/>
              </a:rPr>
              <a:t>Joseph Yeates</a:t>
            </a:r>
          </a:p>
        </p:txBody>
      </p:sp>
      <p:sp>
        <p:nvSpPr>
          <p:cNvPr id="9" name="Freeform: Shape 11">
            <a:extLst>
              <a:ext uri="{FF2B5EF4-FFF2-40B4-BE49-F238E27FC236}">
                <a16:creationId xmlns:a16="http://schemas.microsoft.com/office/drawing/2014/main" id="{E26B9EF5-5D92-4AC7-BC55-FC5C4C98E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F05C5575-0F07-43D0-AE78-81EAA8E67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5" descr="A penguin swimming in a body of water&#10;&#10;Description generated with very high confidence">
            <a:extLst>
              <a:ext uri="{FF2B5EF4-FFF2-40B4-BE49-F238E27FC236}">
                <a16:creationId xmlns:a16="http://schemas.microsoft.com/office/drawing/2014/main" id="{C0A51753-F189-470C-8817-BC73B37A100B}"/>
              </a:ext>
            </a:extLst>
          </p:cNvPr>
          <p:cNvPicPr>
            <a:picLocks noChangeAspect="1"/>
          </p:cNvPicPr>
          <p:nvPr/>
        </p:nvPicPr>
        <p:blipFill rotWithShape="1">
          <a:blip r:embed="rId4"/>
          <a:srcRect t="1236" r="-4" b="-4"/>
          <a:stretch/>
        </p:blipFill>
        <p:spPr>
          <a:xfrm>
            <a:off x="3639395" y="10"/>
            <a:ext cx="4023360" cy="298023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8289" r="8748" b="2"/>
          <a:stretch/>
        </p:blipFill>
        <p:spPr>
          <a:xfrm>
            <a:off x="7816904" y="1584501"/>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p:spPr>
      </p:pic>
    </p:spTree>
    <p:extLst>
      <p:ext uri="{BB962C8B-B14F-4D97-AF65-F5344CB8AC3E}">
        <p14:creationId xmlns:p14="http://schemas.microsoft.com/office/powerpoint/2010/main" val="42688896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51DE0-6ED6-4972-A744-593EB291524C}"/>
              </a:ext>
            </a:extLst>
          </p:cNvPr>
          <p:cNvSpPr>
            <a:spLocks noGrp="1"/>
          </p:cNvSpPr>
          <p:nvPr>
            <p:ph type="title"/>
          </p:nvPr>
        </p:nvSpPr>
        <p:spPr/>
        <p:txBody>
          <a:bodyPr/>
          <a:lstStyle/>
          <a:p>
            <a:r>
              <a:rPr lang="en-CA" dirty="0"/>
              <a:t>Cash Flow Statement</a:t>
            </a:r>
          </a:p>
        </p:txBody>
      </p:sp>
      <p:pic>
        <p:nvPicPr>
          <p:cNvPr id="6" name="Content Placeholder 5">
            <a:extLst>
              <a:ext uri="{FF2B5EF4-FFF2-40B4-BE49-F238E27FC236}">
                <a16:creationId xmlns:a16="http://schemas.microsoft.com/office/drawing/2014/main" id="{43CB499B-279F-41CB-8774-3FA548F234DC}"/>
              </a:ext>
            </a:extLst>
          </p:cNvPr>
          <p:cNvPicPr>
            <a:picLocks noGrp="1" noChangeAspect="1"/>
          </p:cNvPicPr>
          <p:nvPr>
            <p:ph idx="1"/>
          </p:nvPr>
        </p:nvPicPr>
        <p:blipFill>
          <a:blip r:embed="rId2"/>
          <a:stretch>
            <a:fillRect/>
          </a:stretch>
        </p:blipFill>
        <p:spPr>
          <a:xfrm>
            <a:off x="1768398" y="1325563"/>
            <a:ext cx="8655204" cy="4351337"/>
          </a:xfrm>
          <a:prstGeom prst="rect">
            <a:avLst/>
          </a:prstGeom>
          <a:solidFill>
            <a:schemeClr val="tx1"/>
          </a:solidFill>
        </p:spPr>
      </p:pic>
      <p:sp>
        <p:nvSpPr>
          <p:cNvPr id="7" name="TextBox 6">
            <a:extLst>
              <a:ext uri="{FF2B5EF4-FFF2-40B4-BE49-F238E27FC236}">
                <a16:creationId xmlns:a16="http://schemas.microsoft.com/office/drawing/2014/main" id="{B702BCA1-6732-43C1-8765-D38B7239719E}"/>
              </a:ext>
            </a:extLst>
          </p:cNvPr>
          <p:cNvSpPr txBox="1"/>
          <p:nvPr/>
        </p:nvSpPr>
        <p:spPr>
          <a:xfrm>
            <a:off x="6408751" y="5676900"/>
            <a:ext cx="5783249" cy="369332"/>
          </a:xfrm>
          <a:prstGeom prst="rect">
            <a:avLst/>
          </a:prstGeom>
          <a:noFill/>
        </p:spPr>
        <p:txBody>
          <a:bodyPr wrap="square" rtlCol="0">
            <a:spAutoFit/>
          </a:bodyPr>
          <a:lstStyle/>
          <a:p>
            <a:r>
              <a:rPr lang="en-CA" b="0" i="0" dirty="0">
                <a:effectLst/>
                <a:latin typeface="Arial" panose="020B0604020202020204" pitchFamily="34" charset="0"/>
                <a:cs typeface="Arial" panose="020B0604020202020204" pitchFamily="34" charset="0"/>
              </a:rPr>
              <a:t>Image: CFI’s </a:t>
            </a:r>
            <a:r>
              <a:rPr lang="en-CA" b="0" i="0" u="none" strike="noStrike" dirty="0">
                <a:solidFill>
                  <a:srgbClr val="FA621C"/>
                </a:solidFill>
                <a:effectLst/>
                <a:latin typeface="Arial" panose="020B0604020202020204" pitchFamily="34" charset="0"/>
                <a:cs typeface="Arial" panose="020B0604020202020204" pitchFamily="34" charset="0"/>
                <a:hlinkClick r:id="rId3"/>
              </a:rPr>
              <a:t>Financial Analysis Fundamentals Course</a:t>
            </a:r>
            <a:endParaRPr lang="en-CA"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5010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2108CA-A076-4F7D-AD99-12823EC957B1}"/>
              </a:ext>
            </a:extLst>
          </p:cNvPr>
          <p:cNvSpPr>
            <a:spLocks noGrp="1"/>
          </p:cNvSpPr>
          <p:nvPr>
            <p:ph type="ctrTitle"/>
          </p:nvPr>
        </p:nvSpPr>
        <p:spPr>
          <a:xfrm>
            <a:off x="1524000" y="2235200"/>
            <a:ext cx="9144000" cy="2387600"/>
          </a:xfrm>
        </p:spPr>
        <p:txBody>
          <a:bodyPr/>
          <a:lstStyle/>
          <a:p>
            <a:pPr algn="l"/>
            <a:r>
              <a:rPr lang="en-CA" dirty="0">
                <a:solidFill>
                  <a:srgbClr val="FF2EA4"/>
                </a:solidFill>
                <a:latin typeface="Arial" panose="020B0604020202020204" pitchFamily="34" charset="0"/>
                <a:cs typeface="Arial" panose="020B0604020202020204" pitchFamily="34" charset="0"/>
              </a:rPr>
              <a:t>Create the Data Model</a:t>
            </a:r>
          </a:p>
        </p:txBody>
      </p:sp>
    </p:spTree>
    <p:extLst>
      <p:ext uri="{BB962C8B-B14F-4D97-AF65-F5344CB8AC3E}">
        <p14:creationId xmlns:p14="http://schemas.microsoft.com/office/powerpoint/2010/main" val="200944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chemeClr val="tx2"/>
                </a:solidFill>
                <a:latin typeface="Arial" panose="020B0604020202020204" pitchFamily="34" charset="0"/>
                <a:cs typeface="Arial" panose="020B0604020202020204" pitchFamily="34" charset="0"/>
              </a:rPr>
              <a:t>Business S</a:t>
            </a:r>
            <a:r>
              <a:rPr lang="en-US" sz="4800" b="1" dirty="0">
                <a:solidFill>
                  <a:schemeClr val="tx2"/>
                </a:solidFill>
              </a:rPr>
              <a:t>cenario</a:t>
            </a:r>
            <a:endParaRPr lang="en-US" sz="4800" b="1"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vert="horz" lIns="91440" tIns="45720" rIns="91440" bIns="45720" rtlCol="0" anchor="t">
            <a:normAutofit/>
          </a:bodyPr>
          <a:lstStyle/>
          <a:p>
            <a:pPr marL="0" indent="0">
              <a:lnSpc>
                <a:spcPct val="150000"/>
              </a:lnSpc>
              <a:buNone/>
            </a:pPr>
            <a:r>
              <a:rPr lang="en-US" sz="3600" dirty="0"/>
              <a:t>We have been tasked with creating the latest annual income statement, with information from the accounting system. However, the statement requires some additional information that is more granular than the accounting system holds.</a:t>
            </a:r>
          </a:p>
        </p:txBody>
      </p:sp>
    </p:spTree>
    <p:extLst>
      <p:ext uri="{BB962C8B-B14F-4D97-AF65-F5344CB8AC3E}">
        <p14:creationId xmlns:p14="http://schemas.microsoft.com/office/powerpoint/2010/main" val="192289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chemeClr val="tx2"/>
                </a:solidFill>
              </a:rPr>
              <a:t>Create the Data Model</a:t>
            </a:r>
            <a:endParaRPr lang="en-US" sz="4800" b="1"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vert="horz" lIns="91440" tIns="45720" rIns="91440" bIns="45720" rtlCol="0" anchor="t">
            <a:normAutofit/>
          </a:bodyPr>
          <a:lstStyle/>
          <a:p>
            <a:pPr marL="514350" indent="-514350">
              <a:lnSpc>
                <a:spcPct val="150000"/>
              </a:lnSpc>
              <a:buFont typeface="+mj-lt"/>
              <a:buAutoNum type="arabicPeriod"/>
            </a:pPr>
            <a:r>
              <a:rPr lang="en-US" sz="3200" dirty="0"/>
              <a:t>Source System - GL Account Balances</a:t>
            </a:r>
          </a:p>
          <a:p>
            <a:pPr marL="514350" indent="-514350">
              <a:lnSpc>
                <a:spcPct val="150000"/>
              </a:lnSpc>
              <a:buFont typeface="+mj-lt"/>
              <a:buAutoNum type="arabicPeriod"/>
            </a:pPr>
            <a:r>
              <a:rPr lang="en-US" sz="3200" dirty="0"/>
              <a:t>Source System – GL Account Categories</a:t>
            </a:r>
          </a:p>
          <a:p>
            <a:pPr marL="514350" indent="-514350">
              <a:lnSpc>
                <a:spcPct val="150000"/>
              </a:lnSpc>
              <a:buFont typeface="+mj-lt"/>
              <a:buAutoNum type="arabicPeriod"/>
            </a:pPr>
            <a:r>
              <a:rPr lang="en-US" sz="3200" dirty="0"/>
              <a:t>List of GL Accounts to Remap</a:t>
            </a:r>
          </a:p>
          <a:p>
            <a:pPr marL="514350" indent="-514350">
              <a:lnSpc>
                <a:spcPct val="150000"/>
              </a:lnSpc>
              <a:buFont typeface="+mj-lt"/>
              <a:buAutoNum type="arabicPeriod"/>
            </a:pPr>
            <a:r>
              <a:rPr lang="en-US" sz="3200" dirty="0"/>
              <a:t>List of GL Accounts to Remove</a:t>
            </a:r>
          </a:p>
          <a:p>
            <a:pPr marL="514350" indent="-514350">
              <a:lnSpc>
                <a:spcPct val="150000"/>
              </a:lnSpc>
              <a:buFont typeface="+mj-lt"/>
              <a:buAutoNum type="arabicPeriod"/>
            </a:pPr>
            <a:r>
              <a:rPr lang="en-US" sz="3200" dirty="0"/>
              <a:t>Custom – GL Account Categories</a:t>
            </a:r>
            <a:endParaRPr lang="en-US" sz="3600" dirty="0"/>
          </a:p>
        </p:txBody>
      </p:sp>
    </p:spTree>
    <p:extLst>
      <p:ext uri="{BB962C8B-B14F-4D97-AF65-F5344CB8AC3E}">
        <p14:creationId xmlns:p14="http://schemas.microsoft.com/office/powerpoint/2010/main" val="392800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chemeClr val="tx2"/>
                </a:solidFill>
              </a:rPr>
              <a:t>Create DAX Measures</a:t>
            </a:r>
            <a:endParaRPr lang="en-US" sz="4800" b="1"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vert="horz" lIns="91440" tIns="45720" rIns="91440" bIns="45720" rtlCol="0" anchor="t">
            <a:normAutofit lnSpcReduction="10000"/>
          </a:bodyPr>
          <a:lstStyle/>
          <a:p>
            <a:pPr marL="0" indent="0">
              <a:lnSpc>
                <a:spcPct val="150000"/>
              </a:lnSpc>
              <a:buNone/>
            </a:pPr>
            <a:r>
              <a:rPr lang="en-US" sz="3600" dirty="0"/>
              <a:t>Data Analysis Expressions (DAX)</a:t>
            </a:r>
          </a:p>
          <a:p>
            <a:pPr marL="0" indent="0">
              <a:lnSpc>
                <a:spcPct val="150000"/>
              </a:lnSpc>
              <a:buNone/>
            </a:pPr>
            <a:r>
              <a:rPr lang="en-US" dirty="0"/>
              <a:t>DAX measures aggregate data to return a single value</a:t>
            </a:r>
          </a:p>
          <a:p>
            <a:pPr marL="0" indent="0">
              <a:lnSpc>
                <a:spcPct val="150000"/>
              </a:lnSpc>
              <a:buNone/>
            </a:pPr>
            <a:r>
              <a:rPr lang="en-US" dirty="0"/>
              <a:t>DAX provides the ability to explicitly control the filtered context of a measure</a:t>
            </a:r>
            <a:endParaRPr lang="en-US" sz="3600" dirty="0"/>
          </a:p>
        </p:txBody>
      </p:sp>
    </p:spTree>
    <p:extLst>
      <p:ext uri="{BB962C8B-B14F-4D97-AF65-F5344CB8AC3E}">
        <p14:creationId xmlns:p14="http://schemas.microsoft.com/office/powerpoint/2010/main" val="354258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2108CA-A076-4F7D-AD99-12823EC957B1}"/>
              </a:ext>
            </a:extLst>
          </p:cNvPr>
          <p:cNvSpPr>
            <a:spLocks noGrp="1"/>
          </p:cNvSpPr>
          <p:nvPr>
            <p:ph type="ctrTitle"/>
          </p:nvPr>
        </p:nvSpPr>
        <p:spPr>
          <a:xfrm>
            <a:off x="1524000" y="2235200"/>
            <a:ext cx="9144000" cy="2387600"/>
          </a:xfrm>
        </p:spPr>
        <p:txBody>
          <a:bodyPr/>
          <a:lstStyle/>
          <a:p>
            <a:pPr algn="l"/>
            <a:r>
              <a:rPr lang="en-CA" dirty="0">
                <a:solidFill>
                  <a:srgbClr val="FF2EA4"/>
                </a:solidFill>
                <a:latin typeface="Arial" panose="020B0604020202020204" pitchFamily="34" charset="0"/>
                <a:cs typeface="Arial" panose="020B0604020202020204" pitchFamily="34" charset="0"/>
              </a:rPr>
              <a:t>Create Mapping Table</a:t>
            </a:r>
          </a:p>
        </p:txBody>
      </p:sp>
    </p:spTree>
    <p:extLst>
      <p:ext uri="{BB962C8B-B14F-4D97-AF65-F5344CB8AC3E}">
        <p14:creationId xmlns:p14="http://schemas.microsoft.com/office/powerpoint/2010/main" val="1649767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chemeClr val="tx2"/>
                </a:solidFill>
              </a:rPr>
              <a:t>Create Mapping Table</a:t>
            </a:r>
            <a:endParaRPr lang="en-US" sz="4800" b="1"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vert="horz" lIns="91440" tIns="45720" rIns="91440" bIns="45720" rtlCol="0" anchor="t">
            <a:normAutofit/>
          </a:bodyPr>
          <a:lstStyle/>
          <a:p>
            <a:pPr marL="514350" indent="-514350">
              <a:lnSpc>
                <a:spcPct val="150000"/>
              </a:lnSpc>
              <a:buFont typeface="+mj-lt"/>
              <a:buAutoNum type="arabicPeriod"/>
            </a:pPr>
            <a:r>
              <a:rPr lang="en-US" sz="3200" dirty="0"/>
              <a:t>Reference existing Headers in Category table</a:t>
            </a:r>
          </a:p>
          <a:p>
            <a:pPr marL="514350" indent="-514350">
              <a:lnSpc>
                <a:spcPct val="150000"/>
              </a:lnSpc>
              <a:buFont typeface="+mj-lt"/>
              <a:buAutoNum type="arabicPeriod"/>
            </a:pPr>
            <a:r>
              <a:rPr lang="en-US" sz="3200" dirty="0"/>
              <a:t>Insert Rows with = </a:t>
            </a:r>
            <a:r>
              <a:rPr lang="en-US" sz="3200" dirty="0" err="1"/>
              <a:t>Table.InsertRows</a:t>
            </a:r>
            <a:r>
              <a:rPr lang="en-US" sz="3200" dirty="0"/>
              <a:t>()</a:t>
            </a:r>
          </a:p>
          <a:p>
            <a:pPr marL="514350" indent="-514350">
              <a:lnSpc>
                <a:spcPct val="150000"/>
              </a:lnSpc>
              <a:buFont typeface="+mj-lt"/>
              <a:buAutoNum type="arabicPeriod"/>
            </a:pPr>
            <a:r>
              <a:rPr lang="en-US" sz="3200" dirty="0"/>
              <a:t>Add Sort Column</a:t>
            </a:r>
          </a:p>
        </p:txBody>
      </p:sp>
    </p:spTree>
    <p:extLst>
      <p:ext uri="{BB962C8B-B14F-4D97-AF65-F5344CB8AC3E}">
        <p14:creationId xmlns:p14="http://schemas.microsoft.com/office/powerpoint/2010/main" val="230253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latin typeface="Arial" panose="020B0604020202020204" pitchFamily="34" charset="0"/>
                <a:cs typeface="Arial" panose="020B0604020202020204" pitchFamily="34" charset="0"/>
              </a:rPr>
              <a:t>Create Mapping Table</a:t>
            </a:r>
          </a:p>
        </p:txBody>
      </p:sp>
      <p:pic>
        <p:nvPicPr>
          <p:cNvPr id="4" name="Content Placeholder 3">
            <a:extLst>
              <a:ext uri="{FF2B5EF4-FFF2-40B4-BE49-F238E27FC236}">
                <a16:creationId xmlns:a16="http://schemas.microsoft.com/office/drawing/2014/main" id="{8DD571E7-6F39-4580-8976-35572DDF5078}"/>
              </a:ext>
            </a:extLst>
          </p:cNvPr>
          <p:cNvPicPr>
            <a:picLocks noGrp="1" noChangeAspect="1"/>
          </p:cNvPicPr>
          <p:nvPr>
            <p:ph idx="1"/>
          </p:nvPr>
        </p:nvPicPr>
        <p:blipFill>
          <a:blip r:embed="rId3"/>
          <a:stretch>
            <a:fillRect/>
          </a:stretch>
        </p:blipFill>
        <p:spPr>
          <a:xfrm>
            <a:off x="3862387" y="1366837"/>
            <a:ext cx="4467225" cy="4124325"/>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03021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2108CA-A076-4F7D-AD99-12823EC957B1}"/>
              </a:ext>
            </a:extLst>
          </p:cNvPr>
          <p:cNvSpPr>
            <a:spLocks noGrp="1"/>
          </p:cNvSpPr>
          <p:nvPr>
            <p:ph type="ctrTitle"/>
          </p:nvPr>
        </p:nvSpPr>
        <p:spPr>
          <a:xfrm>
            <a:off x="1524000" y="2235200"/>
            <a:ext cx="9144000" cy="2387600"/>
          </a:xfrm>
        </p:spPr>
        <p:txBody>
          <a:bodyPr/>
          <a:lstStyle/>
          <a:p>
            <a:pPr algn="l"/>
            <a:r>
              <a:rPr lang="en-CA" dirty="0">
                <a:solidFill>
                  <a:srgbClr val="FF2EA4"/>
                </a:solidFill>
                <a:latin typeface="Arial" panose="020B0604020202020204" pitchFamily="34" charset="0"/>
                <a:cs typeface="Arial" panose="020B0604020202020204" pitchFamily="34" charset="0"/>
              </a:rPr>
              <a:t>Income Statement</a:t>
            </a:r>
          </a:p>
        </p:txBody>
      </p:sp>
    </p:spTree>
    <p:extLst>
      <p:ext uri="{BB962C8B-B14F-4D97-AF65-F5344CB8AC3E}">
        <p14:creationId xmlns:p14="http://schemas.microsoft.com/office/powerpoint/2010/main" val="3060597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chemeClr val="tx2"/>
                </a:solidFill>
                <a:latin typeface="Arial" panose="020B0604020202020204" pitchFamily="34" charset="0"/>
                <a:cs typeface="Arial" panose="020B0604020202020204" pitchFamily="34" charset="0"/>
              </a:rPr>
              <a:t>Income Statement</a:t>
            </a:r>
          </a:p>
        </p:txBody>
      </p:sp>
      <p:sp>
        <p:nvSpPr>
          <p:cNvPr id="3" name="Content Placeholder 2"/>
          <p:cNvSpPr>
            <a:spLocks noGrp="1"/>
          </p:cNvSpPr>
          <p:nvPr>
            <p:ph idx="1"/>
          </p:nvPr>
        </p:nvSpPr>
        <p:spPr/>
        <p:txBody>
          <a:bodyPr vert="horz" lIns="91440" tIns="45720" rIns="91440" bIns="45720" rtlCol="0" anchor="t">
            <a:normAutofit/>
          </a:bodyPr>
          <a:lstStyle/>
          <a:p>
            <a:pPr marL="0" indent="0">
              <a:lnSpc>
                <a:spcPct val="150000"/>
              </a:lnSpc>
              <a:buNone/>
            </a:pPr>
            <a:r>
              <a:rPr lang="en-US" sz="3200" dirty="0"/>
              <a:t>Build a measure to populate the empty Headers template and create the Income Statement</a:t>
            </a:r>
          </a:p>
          <a:p>
            <a:pPr marL="0" indent="0">
              <a:lnSpc>
                <a:spcPct val="150000"/>
              </a:lnSpc>
              <a:buNone/>
            </a:pPr>
            <a:endParaRPr lang="en-US" sz="3200" dirty="0"/>
          </a:p>
          <a:p>
            <a:pPr marL="0" indent="0">
              <a:lnSpc>
                <a:spcPct val="150000"/>
              </a:lnSpc>
              <a:buNone/>
            </a:pPr>
            <a:r>
              <a:rPr lang="en-US" sz="3200" dirty="0"/>
              <a:t>Quick review of Income Statement</a:t>
            </a:r>
          </a:p>
          <a:p>
            <a:pPr marL="0" indent="0">
              <a:lnSpc>
                <a:spcPct val="150000"/>
              </a:lnSpc>
              <a:buNone/>
            </a:pPr>
            <a:endParaRPr lang="en-US" sz="3200" dirty="0"/>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93B97C00-963C-4973-B5D2-F17885D5C64C}"/>
                  </a:ext>
                </a:extLst>
              </p:cNvPr>
              <p:cNvGraphicFramePr>
                <a:graphicFrameLocks noChangeAspect="1"/>
              </p:cNvGraphicFramePr>
              <p:nvPr>
                <p:extLst>
                  <p:ext uri="{D42A27DB-BD31-4B8C-83A1-F6EECF244321}">
                    <p14:modId xmlns:p14="http://schemas.microsoft.com/office/powerpoint/2010/main" val="1358739269"/>
                  </p:ext>
                </p:extLst>
              </p:nvPr>
            </p:nvGraphicFramePr>
            <p:xfrm>
              <a:off x="7467600" y="3429000"/>
              <a:ext cx="3048000" cy="1714500"/>
            </p:xfrm>
            <a:graphic>
              <a:graphicData uri="http://schemas.microsoft.com/office/powerpoint/2016/slidezoom">
                <pslz:sldZm>
                  <pslz:sldZmObj sldId="363" cId="634318611">
                    <pslz:zmPr id="{2D641ADD-600E-4E9E-8D21-460076A5807D}"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7" name="Slide Zoom 6">
                <a:hlinkClick r:id="rId4" action="ppaction://hlinksldjump"/>
                <a:extLst>
                  <a:ext uri="{FF2B5EF4-FFF2-40B4-BE49-F238E27FC236}">
                    <a16:creationId xmlns:a16="http://schemas.microsoft.com/office/drawing/2014/main" id="{93B97C00-963C-4973-B5D2-F17885D5C64C}"/>
                  </a:ext>
                </a:extLst>
              </p:cNvPr>
              <p:cNvPicPr>
                <a:picLocks noGrp="1" noRot="1" noChangeAspect="1" noMove="1" noResize="1" noEditPoints="1" noAdjustHandles="1" noChangeArrowheads="1" noChangeShapeType="1"/>
              </p:cNvPicPr>
              <p:nvPr/>
            </p:nvPicPr>
            <p:blipFill>
              <a:blip r:embed="rId5"/>
              <a:stretch>
                <a:fillRect/>
              </a:stretch>
            </p:blipFill>
            <p:spPr>
              <a:xfrm>
                <a:off x="7467600" y="342900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98351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 name="Group 19">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6"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8"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9"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10" name="Title 1"/>
          <p:cNvSpPr>
            <a:spLocks noGrp="1"/>
          </p:cNvSpPr>
          <p:nvPr>
            <p:ph type="title"/>
          </p:nvPr>
        </p:nvSpPr>
        <p:spPr>
          <a:xfrm>
            <a:off x="535020" y="685800"/>
            <a:ext cx="2780271" cy="5105400"/>
          </a:xfrm>
        </p:spPr>
        <p:txBody>
          <a:bodyPr>
            <a:normAutofit/>
          </a:bodyPr>
          <a:lstStyle/>
          <a:p>
            <a:r>
              <a:rPr lang="en-US" sz="3600" b="1" dirty="0">
                <a:solidFill>
                  <a:srgbClr val="FFFFFF"/>
                </a:solidFill>
                <a:latin typeface="Arial" panose="020B0604020202020204" pitchFamily="34" charset="0"/>
                <a:cs typeface="Arial" panose="020B0604020202020204" pitchFamily="34" charset="0"/>
              </a:rPr>
              <a:t>Financial Statements with DAX</a:t>
            </a:r>
          </a:p>
        </p:txBody>
      </p:sp>
      <p:sp>
        <p:nvSpPr>
          <p:cNvPr id="2" name="Content Placeholder 1">
            <a:extLst>
              <a:ext uri="{FF2B5EF4-FFF2-40B4-BE49-F238E27FC236}">
                <a16:creationId xmlns:a16="http://schemas.microsoft.com/office/drawing/2014/main" id="{78361A0A-181C-4FAF-A727-D462405F4456}"/>
              </a:ext>
            </a:extLst>
          </p:cNvPr>
          <p:cNvSpPr>
            <a:spLocks noGrp="1"/>
          </p:cNvSpPr>
          <p:nvPr>
            <p:ph idx="1"/>
          </p:nvPr>
        </p:nvSpPr>
        <p:spPr>
          <a:xfrm>
            <a:off x="4697412" y="683417"/>
            <a:ext cx="7452720" cy="5491163"/>
          </a:xfrm>
        </p:spPr>
        <p:txBody>
          <a:bodyPr>
            <a:normAutofit/>
          </a:bodyPr>
          <a:lstStyle/>
          <a:p>
            <a:pPr marL="0" indent="0">
              <a:buNone/>
            </a:pPr>
            <a:r>
              <a:rPr lang="en-CA" sz="4400" dirty="0">
                <a:solidFill>
                  <a:srgbClr val="44546A"/>
                </a:solidFill>
                <a:latin typeface="Arial" panose="020B0604020202020204" pitchFamily="34" charset="0"/>
                <a:cs typeface="Arial" panose="020B0604020202020204" pitchFamily="34" charset="0"/>
              </a:rPr>
              <a:t>Joseph Yeates</a:t>
            </a:r>
          </a:p>
        </p:txBody>
      </p:sp>
      <p:grpSp>
        <p:nvGrpSpPr>
          <p:cNvPr id="14" name="Group 13">
            <a:extLst>
              <a:ext uri="{FF2B5EF4-FFF2-40B4-BE49-F238E27FC236}">
                <a16:creationId xmlns:a16="http://schemas.microsoft.com/office/drawing/2014/main" id="{A3190C7B-ADCF-459E-BE16-5C8D4229684E}"/>
              </a:ext>
            </a:extLst>
          </p:cNvPr>
          <p:cNvGrpSpPr/>
          <p:nvPr/>
        </p:nvGrpSpPr>
        <p:grpSpPr>
          <a:xfrm>
            <a:off x="4680284" y="1875273"/>
            <a:ext cx="8231044" cy="3433651"/>
            <a:chOff x="1519883" y="1593207"/>
            <a:chExt cx="8536907" cy="3674363"/>
          </a:xfrm>
        </p:grpSpPr>
        <p:sp>
          <p:nvSpPr>
            <p:cNvPr id="17" name="TextBox 16">
              <a:extLst>
                <a:ext uri="{FF2B5EF4-FFF2-40B4-BE49-F238E27FC236}">
                  <a16:creationId xmlns:a16="http://schemas.microsoft.com/office/drawing/2014/main" id="{2251E807-3500-4666-BF56-466989026B70}"/>
                </a:ext>
              </a:extLst>
            </p:cNvPr>
            <p:cNvSpPr txBox="1"/>
            <p:nvPr/>
          </p:nvSpPr>
          <p:spPr>
            <a:xfrm>
              <a:off x="2715465" y="1623101"/>
              <a:ext cx="7341325" cy="339233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www.feathersanalytics.com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@FthrsAnalytics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in/josephyeates237</a:t>
              </a:r>
              <a:endPar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9" name="Picture 18">
              <a:extLst>
                <a:ext uri="{FF2B5EF4-FFF2-40B4-BE49-F238E27FC236}">
                  <a16:creationId xmlns:a16="http://schemas.microsoft.com/office/drawing/2014/main" id="{D8429E49-9641-4E0F-A21A-7EEF7FAD8073}"/>
                </a:ext>
              </a:extLst>
            </p:cNvPr>
            <p:cNvPicPr>
              <a:picLocks noChangeAspect="1"/>
            </p:cNvPicPr>
            <p:nvPr/>
          </p:nvPicPr>
          <p:blipFill>
            <a:blip r:embed="rId3"/>
            <a:stretch>
              <a:fillRect/>
            </a:stretch>
          </p:blipFill>
          <p:spPr>
            <a:xfrm>
              <a:off x="1519883" y="2963180"/>
              <a:ext cx="927224" cy="931640"/>
            </a:xfrm>
            <a:prstGeom prst="rect">
              <a:avLst/>
            </a:prstGeom>
          </p:spPr>
        </p:pic>
        <p:pic>
          <p:nvPicPr>
            <p:cNvPr id="20" name="Picture 2" descr="Image result for link icon">
              <a:extLst>
                <a:ext uri="{FF2B5EF4-FFF2-40B4-BE49-F238E27FC236}">
                  <a16:creationId xmlns:a16="http://schemas.microsoft.com/office/drawing/2014/main" id="{91A43D37-634D-48DE-B54B-EE7FCFB29C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flipV="1">
              <a:off x="1519883" y="1593207"/>
              <a:ext cx="927224" cy="927224"/>
            </a:xfrm>
            <a:prstGeom prst="rect">
              <a:avLst/>
            </a:prstGeom>
            <a:solidFill>
              <a:srgbClr val="FFFFFF"/>
            </a:solidFill>
          </p:spPr>
        </p:pic>
        <p:pic>
          <p:nvPicPr>
            <p:cNvPr id="21" name="Picture 20">
              <a:extLst>
                <a:ext uri="{FF2B5EF4-FFF2-40B4-BE49-F238E27FC236}">
                  <a16:creationId xmlns:a16="http://schemas.microsoft.com/office/drawing/2014/main" id="{17038D30-24D6-4842-94D0-F42A7948DECF}"/>
                </a:ext>
              </a:extLst>
            </p:cNvPr>
            <p:cNvPicPr>
              <a:picLocks noChangeAspect="1"/>
            </p:cNvPicPr>
            <p:nvPr/>
          </p:nvPicPr>
          <p:blipFill rotWithShape="1">
            <a:blip r:embed="rId5"/>
            <a:srcRect l="14261" t="14315" r="15608" b="15345"/>
            <a:stretch/>
          </p:blipFill>
          <p:spPr>
            <a:xfrm>
              <a:off x="1519883" y="4337569"/>
              <a:ext cx="927225" cy="930001"/>
            </a:xfrm>
            <a:prstGeom prst="rect">
              <a:avLst/>
            </a:prstGeom>
          </p:spPr>
        </p:pic>
      </p:grpSp>
    </p:spTree>
    <p:extLst>
      <p:ext uri="{BB962C8B-B14F-4D97-AF65-F5344CB8AC3E}">
        <p14:creationId xmlns:p14="http://schemas.microsoft.com/office/powerpoint/2010/main" val="3682397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chemeClr val="tx2"/>
                </a:solidFill>
                <a:latin typeface="Arial" panose="020B0604020202020204" pitchFamily="34" charset="0"/>
                <a:cs typeface="Arial" panose="020B0604020202020204" pitchFamily="34" charset="0"/>
              </a:rPr>
              <a:t>Current Balance</a:t>
            </a:r>
          </a:p>
        </p:txBody>
      </p:sp>
      <p:sp>
        <p:nvSpPr>
          <p:cNvPr id="3" name="Content Placeholder 2"/>
          <p:cNvSpPr>
            <a:spLocks noGrp="1"/>
          </p:cNvSpPr>
          <p:nvPr>
            <p:ph idx="1"/>
          </p:nvPr>
        </p:nvSpPr>
        <p:spPr/>
        <p:txBody>
          <a:bodyPr vert="horz" lIns="91440" tIns="45720" rIns="91440" bIns="45720" rtlCol="0" anchor="t">
            <a:normAutofit/>
          </a:bodyPr>
          <a:lstStyle/>
          <a:p>
            <a:pPr marL="0" indent="0">
              <a:lnSpc>
                <a:spcPct val="150000"/>
              </a:lnSpc>
              <a:buNone/>
            </a:pPr>
            <a:r>
              <a:rPr lang="en-US" sz="3200" dirty="0"/>
              <a:t>Current Balance</a:t>
            </a:r>
          </a:p>
          <a:p>
            <a:pPr marL="0" indent="0">
              <a:lnSpc>
                <a:spcPct val="150000"/>
              </a:lnSpc>
              <a:buNone/>
            </a:pPr>
            <a:r>
              <a:rPr lang="en-US" sz="3200" dirty="0"/>
              <a:t> = GL Source Total + Remap Total + Remove Total</a:t>
            </a:r>
          </a:p>
          <a:p>
            <a:pPr marL="0" indent="0">
              <a:lnSpc>
                <a:spcPct val="150000"/>
              </a:lnSpc>
              <a:buNone/>
            </a:pPr>
            <a:r>
              <a:rPr lang="en-US" sz="3200" dirty="0"/>
              <a:t>This can populate the GL categories from the source system.</a:t>
            </a:r>
          </a:p>
          <a:p>
            <a:pPr marL="0" indent="0">
              <a:lnSpc>
                <a:spcPct val="150000"/>
              </a:lnSpc>
              <a:buNone/>
            </a:pPr>
            <a:r>
              <a:rPr lang="en-US" sz="3200" dirty="0"/>
              <a:t>What about the new categories?</a:t>
            </a:r>
          </a:p>
        </p:txBody>
      </p:sp>
    </p:spTree>
    <p:extLst>
      <p:ext uri="{BB962C8B-B14F-4D97-AF65-F5344CB8AC3E}">
        <p14:creationId xmlns:p14="http://schemas.microsoft.com/office/powerpoint/2010/main" val="397067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chemeClr val="tx2"/>
                </a:solidFill>
                <a:latin typeface="Arial" panose="020B0604020202020204" pitchFamily="34" charset="0"/>
                <a:cs typeface="Arial" panose="020B0604020202020204" pitchFamily="34" charset="0"/>
              </a:rPr>
              <a:t>Others Measures</a:t>
            </a:r>
          </a:p>
        </p:txBody>
      </p:sp>
      <p:pic>
        <p:nvPicPr>
          <p:cNvPr id="5" name="Picture 4">
            <a:extLst>
              <a:ext uri="{FF2B5EF4-FFF2-40B4-BE49-F238E27FC236}">
                <a16:creationId xmlns:a16="http://schemas.microsoft.com/office/drawing/2014/main" id="{E0D25E64-A2EF-4A14-81C7-E596A050CE1C}"/>
              </a:ext>
            </a:extLst>
          </p:cNvPr>
          <p:cNvPicPr>
            <a:picLocks noChangeAspect="1"/>
          </p:cNvPicPr>
          <p:nvPr/>
        </p:nvPicPr>
        <p:blipFill>
          <a:blip r:embed="rId3"/>
          <a:stretch>
            <a:fillRect/>
          </a:stretch>
        </p:blipFill>
        <p:spPr>
          <a:xfrm>
            <a:off x="2009775" y="1195387"/>
            <a:ext cx="8172450" cy="4467225"/>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47216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chemeClr val="tx2"/>
                </a:solidFill>
                <a:latin typeface="Arial" panose="020B0604020202020204" pitchFamily="34" charset="0"/>
                <a:cs typeface="Arial" panose="020B0604020202020204" pitchFamily="34" charset="0"/>
              </a:rPr>
              <a:t>Others Measures</a:t>
            </a:r>
          </a:p>
        </p:txBody>
      </p:sp>
      <p:pic>
        <p:nvPicPr>
          <p:cNvPr id="4" name="Picture 3">
            <a:extLst>
              <a:ext uri="{FF2B5EF4-FFF2-40B4-BE49-F238E27FC236}">
                <a16:creationId xmlns:a16="http://schemas.microsoft.com/office/drawing/2014/main" id="{3FA45C45-4835-4B9B-A184-3B9F75BD19A5}"/>
              </a:ext>
            </a:extLst>
          </p:cNvPr>
          <p:cNvPicPr>
            <a:picLocks noChangeAspect="1"/>
          </p:cNvPicPr>
          <p:nvPr/>
        </p:nvPicPr>
        <p:blipFill>
          <a:blip r:embed="rId3"/>
          <a:stretch>
            <a:fillRect/>
          </a:stretch>
        </p:blipFill>
        <p:spPr>
          <a:xfrm>
            <a:off x="2019300" y="1190625"/>
            <a:ext cx="8153400" cy="4476750"/>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37589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chemeClr val="tx2"/>
                </a:solidFill>
                <a:latin typeface="Arial" panose="020B0604020202020204" pitchFamily="34" charset="0"/>
                <a:cs typeface="Arial" panose="020B0604020202020204" pitchFamily="34" charset="0"/>
              </a:rPr>
              <a:t>Others Measures</a:t>
            </a:r>
          </a:p>
        </p:txBody>
      </p:sp>
      <p:sp>
        <p:nvSpPr>
          <p:cNvPr id="3" name="Content Placeholder 2"/>
          <p:cNvSpPr>
            <a:spLocks noGrp="1"/>
          </p:cNvSpPr>
          <p:nvPr>
            <p:ph idx="1"/>
          </p:nvPr>
        </p:nvSpPr>
        <p:spPr/>
        <p:txBody>
          <a:bodyPr vert="horz" lIns="91440" tIns="45720" rIns="91440" bIns="45720" rtlCol="0" anchor="t">
            <a:normAutofit/>
          </a:bodyPr>
          <a:lstStyle/>
          <a:p>
            <a:pPr marL="514350" indent="-514350">
              <a:lnSpc>
                <a:spcPct val="150000"/>
              </a:lnSpc>
              <a:buFont typeface="+mj-lt"/>
              <a:buAutoNum type="arabicPeriod"/>
            </a:pPr>
            <a:r>
              <a:rPr lang="en-US" sz="3200" dirty="0"/>
              <a:t>Subtotal</a:t>
            </a:r>
          </a:p>
          <a:p>
            <a:pPr marL="514350" indent="-514350">
              <a:lnSpc>
                <a:spcPct val="150000"/>
              </a:lnSpc>
              <a:buFont typeface="+mj-lt"/>
              <a:buAutoNum type="arabicPeriod"/>
            </a:pPr>
            <a:r>
              <a:rPr lang="en-US" sz="3200" dirty="0"/>
              <a:t>Cumulative Total</a:t>
            </a:r>
          </a:p>
          <a:p>
            <a:pPr marL="514350" indent="-514350">
              <a:lnSpc>
                <a:spcPct val="150000"/>
              </a:lnSpc>
              <a:buFont typeface="+mj-lt"/>
              <a:buAutoNum type="arabicPeriod"/>
            </a:pPr>
            <a:r>
              <a:rPr lang="en-US" sz="3200" dirty="0"/>
              <a:t>Previous Period Cumulative Total</a:t>
            </a:r>
          </a:p>
          <a:p>
            <a:pPr marL="514350" indent="-514350">
              <a:lnSpc>
                <a:spcPct val="150000"/>
              </a:lnSpc>
              <a:buFont typeface="+mj-lt"/>
              <a:buAutoNum type="arabicPeriod"/>
            </a:pPr>
            <a:r>
              <a:rPr lang="en-US" sz="3200" dirty="0"/>
              <a:t>SWITCH() to bring them all together</a:t>
            </a:r>
          </a:p>
        </p:txBody>
      </p:sp>
    </p:spTree>
    <p:extLst>
      <p:ext uri="{BB962C8B-B14F-4D97-AF65-F5344CB8AC3E}">
        <p14:creationId xmlns:p14="http://schemas.microsoft.com/office/powerpoint/2010/main" val="76642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chemeClr val="tx2"/>
                </a:solidFill>
                <a:latin typeface="Arial" panose="020B0604020202020204" pitchFamily="34" charset="0"/>
                <a:cs typeface="Arial" panose="020B0604020202020204" pitchFamily="34" charset="0"/>
              </a:rPr>
              <a:t>Others Measures</a:t>
            </a:r>
          </a:p>
        </p:txBody>
      </p:sp>
      <p:sp>
        <p:nvSpPr>
          <p:cNvPr id="3" name="Content Placeholder 2"/>
          <p:cNvSpPr>
            <a:spLocks noGrp="1"/>
          </p:cNvSpPr>
          <p:nvPr>
            <p:ph idx="1"/>
          </p:nvPr>
        </p:nvSpPr>
        <p:spPr/>
        <p:txBody>
          <a:bodyPr vert="horz" lIns="91440" tIns="45720" rIns="91440" bIns="45720" rtlCol="0" anchor="t">
            <a:normAutofit/>
          </a:bodyPr>
          <a:lstStyle/>
          <a:p>
            <a:pPr marL="0" indent="0">
              <a:lnSpc>
                <a:spcPct val="150000"/>
              </a:lnSpc>
              <a:buNone/>
            </a:pPr>
            <a:r>
              <a:rPr lang="en-US" sz="3200" dirty="0"/>
              <a:t>= CALCULATE()</a:t>
            </a:r>
          </a:p>
        </p:txBody>
      </p:sp>
    </p:spTree>
    <p:extLst>
      <p:ext uri="{BB962C8B-B14F-4D97-AF65-F5344CB8AC3E}">
        <p14:creationId xmlns:p14="http://schemas.microsoft.com/office/powerpoint/2010/main" val="10667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chemeClr val="tx2"/>
                </a:solidFill>
                <a:latin typeface="Arial" panose="020B0604020202020204" pitchFamily="34" charset="0"/>
                <a:cs typeface="Arial" panose="020B0604020202020204" pitchFamily="34" charset="0"/>
              </a:rPr>
              <a:t>Others Measures</a:t>
            </a:r>
          </a:p>
        </p:txBody>
      </p:sp>
      <p:sp>
        <p:nvSpPr>
          <p:cNvPr id="3" name="Content Placeholder 2"/>
          <p:cNvSpPr>
            <a:spLocks noGrp="1"/>
          </p:cNvSpPr>
          <p:nvPr>
            <p:ph idx="1"/>
          </p:nvPr>
        </p:nvSpPr>
        <p:spPr/>
        <p:txBody>
          <a:bodyPr vert="horz" lIns="91440" tIns="45720" rIns="91440" bIns="45720" rtlCol="0" anchor="t">
            <a:normAutofit/>
          </a:bodyPr>
          <a:lstStyle/>
          <a:p>
            <a:pPr marL="0" indent="0">
              <a:lnSpc>
                <a:spcPct val="150000"/>
              </a:lnSpc>
              <a:buNone/>
            </a:pPr>
            <a:r>
              <a:rPr lang="en-US" sz="3200" dirty="0"/>
              <a:t>= CALCULATE(</a:t>
            </a:r>
            <a:r>
              <a:rPr lang="en-US" sz="3200" dirty="0">
                <a:solidFill>
                  <a:srgbClr val="FF2EA4"/>
                </a:solidFill>
              </a:rPr>
              <a:t>Measure</a:t>
            </a:r>
            <a:r>
              <a:rPr lang="en-US" sz="3200" dirty="0"/>
              <a:t>, </a:t>
            </a:r>
            <a:r>
              <a:rPr lang="en-US" sz="3200" dirty="0">
                <a:solidFill>
                  <a:srgbClr val="2EB2FF"/>
                </a:solidFill>
              </a:rPr>
              <a:t>Modified Context</a:t>
            </a:r>
            <a:r>
              <a:rPr lang="en-US" sz="3200" dirty="0"/>
              <a:t>)</a:t>
            </a:r>
          </a:p>
        </p:txBody>
      </p:sp>
    </p:spTree>
    <p:extLst>
      <p:ext uri="{BB962C8B-B14F-4D97-AF65-F5344CB8AC3E}">
        <p14:creationId xmlns:p14="http://schemas.microsoft.com/office/powerpoint/2010/main" val="1445079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chemeClr val="tx2"/>
                </a:solidFill>
                <a:latin typeface="Arial" panose="020B0604020202020204" pitchFamily="34" charset="0"/>
                <a:cs typeface="Arial" panose="020B0604020202020204" pitchFamily="34" charset="0"/>
              </a:rPr>
              <a:t>Others Measures</a:t>
            </a:r>
          </a:p>
        </p:txBody>
      </p:sp>
      <p:sp>
        <p:nvSpPr>
          <p:cNvPr id="3" name="Content Placeholder 2"/>
          <p:cNvSpPr>
            <a:spLocks noGrp="1"/>
          </p:cNvSpPr>
          <p:nvPr>
            <p:ph idx="1"/>
          </p:nvPr>
        </p:nvSpPr>
        <p:spPr/>
        <p:txBody>
          <a:bodyPr vert="horz" lIns="91440" tIns="45720" rIns="91440" bIns="45720" rtlCol="0" anchor="t">
            <a:normAutofit/>
          </a:bodyPr>
          <a:lstStyle/>
          <a:p>
            <a:pPr marL="0" indent="0">
              <a:lnSpc>
                <a:spcPct val="150000"/>
              </a:lnSpc>
              <a:buNone/>
            </a:pPr>
            <a:r>
              <a:rPr lang="en-US" sz="3200" dirty="0"/>
              <a:t>= CALCULATE(</a:t>
            </a:r>
            <a:r>
              <a:rPr lang="en-US" sz="3200" dirty="0">
                <a:solidFill>
                  <a:srgbClr val="FF2EA4"/>
                </a:solidFill>
              </a:rPr>
              <a:t>Measure</a:t>
            </a:r>
            <a:r>
              <a:rPr lang="en-US" sz="3200" dirty="0"/>
              <a:t>, </a:t>
            </a:r>
            <a:r>
              <a:rPr lang="en-US" sz="3200" dirty="0">
                <a:solidFill>
                  <a:srgbClr val="2EB2FF"/>
                </a:solidFill>
              </a:rPr>
              <a:t>Modified Context</a:t>
            </a:r>
            <a:r>
              <a:rPr lang="en-US" sz="3200" dirty="0"/>
              <a:t>)</a:t>
            </a:r>
          </a:p>
          <a:p>
            <a:pPr marL="0" indent="0">
              <a:lnSpc>
                <a:spcPct val="150000"/>
              </a:lnSpc>
              <a:buNone/>
            </a:pPr>
            <a:r>
              <a:rPr lang="en-US" sz="3200" dirty="0"/>
              <a:t>Two arguments:</a:t>
            </a:r>
          </a:p>
          <a:p>
            <a:pPr marL="514350" indent="-514350">
              <a:lnSpc>
                <a:spcPct val="150000"/>
              </a:lnSpc>
              <a:buFont typeface="+mj-lt"/>
              <a:buAutoNum type="arabicPeriod"/>
            </a:pPr>
            <a:r>
              <a:rPr lang="en-US" sz="3200" dirty="0"/>
              <a:t>Measure to modify</a:t>
            </a:r>
          </a:p>
          <a:p>
            <a:pPr marL="514350" indent="-514350">
              <a:lnSpc>
                <a:spcPct val="150000"/>
              </a:lnSpc>
              <a:buFont typeface="+mj-lt"/>
              <a:buAutoNum type="arabicPeriod"/>
            </a:pPr>
            <a:r>
              <a:rPr lang="en-US" sz="3200" dirty="0"/>
              <a:t>How to modify the filtered context of the measure</a:t>
            </a:r>
          </a:p>
        </p:txBody>
      </p:sp>
    </p:spTree>
    <p:extLst>
      <p:ext uri="{BB962C8B-B14F-4D97-AF65-F5344CB8AC3E}">
        <p14:creationId xmlns:p14="http://schemas.microsoft.com/office/powerpoint/2010/main" val="2347169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 name="Group 19">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6"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8"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9"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10" name="Title 1"/>
          <p:cNvSpPr>
            <a:spLocks noGrp="1"/>
          </p:cNvSpPr>
          <p:nvPr>
            <p:ph type="title"/>
          </p:nvPr>
        </p:nvSpPr>
        <p:spPr>
          <a:xfrm>
            <a:off x="535020" y="685800"/>
            <a:ext cx="2780271" cy="5105400"/>
          </a:xfrm>
        </p:spPr>
        <p:txBody>
          <a:bodyPr>
            <a:normAutofit/>
          </a:bodyPr>
          <a:lstStyle/>
          <a:p>
            <a:r>
              <a:rPr lang="en-US" sz="3600" b="1" dirty="0">
                <a:solidFill>
                  <a:srgbClr val="FFFFFF"/>
                </a:solidFill>
                <a:latin typeface="Arial" panose="020B0604020202020204" pitchFamily="34" charset="0"/>
                <a:cs typeface="Arial" panose="020B0604020202020204" pitchFamily="34" charset="0"/>
              </a:rPr>
              <a:t>Financial Statements with DAX</a:t>
            </a:r>
          </a:p>
        </p:txBody>
      </p:sp>
      <p:sp>
        <p:nvSpPr>
          <p:cNvPr id="2" name="Content Placeholder 1">
            <a:extLst>
              <a:ext uri="{FF2B5EF4-FFF2-40B4-BE49-F238E27FC236}">
                <a16:creationId xmlns:a16="http://schemas.microsoft.com/office/drawing/2014/main" id="{78361A0A-181C-4FAF-A727-D462405F4456}"/>
              </a:ext>
            </a:extLst>
          </p:cNvPr>
          <p:cNvSpPr>
            <a:spLocks noGrp="1"/>
          </p:cNvSpPr>
          <p:nvPr>
            <p:ph idx="1"/>
          </p:nvPr>
        </p:nvSpPr>
        <p:spPr>
          <a:xfrm>
            <a:off x="4697412" y="683417"/>
            <a:ext cx="7452720" cy="5491163"/>
          </a:xfrm>
        </p:spPr>
        <p:txBody>
          <a:bodyPr>
            <a:normAutofit/>
          </a:bodyPr>
          <a:lstStyle/>
          <a:p>
            <a:pPr marL="0" indent="0">
              <a:buNone/>
            </a:pPr>
            <a:r>
              <a:rPr lang="en-CA" sz="4400" dirty="0">
                <a:solidFill>
                  <a:srgbClr val="44546A"/>
                </a:solidFill>
                <a:latin typeface="Arial" panose="020B0604020202020204" pitchFamily="34" charset="0"/>
                <a:cs typeface="Arial" panose="020B0604020202020204" pitchFamily="34" charset="0"/>
              </a:rPr>
              <a:t>Joseph Yeates</a:t>
            </a:r>
          </a:p>
        </p:txBody>
      </p:sp>
      <p:grpSp>
        <p:nvGrpSpPr>
          <p:cNvPr id="14" name="Group 13">
            <a:extLst>
              <a:ext uri="{FF2B5EF4-FFF2-40B4-BE49-F238E27FC236}">
                <a16:creationId xmlns:a16="http://schemas.microsoft.com/office/drawing/2014/main" id="{A3190C7B-ADCF-459E-BE16-5C8D4229684E}"/>
              </a:ext>
            </a:extLst>
          </p:cNvPr>
          <p:cNvGrpSpPr/>
          <p:nvPr/>
        </p:nvGrpSpPr>
        <p:grpSpPr>
          <a:xfrm>
            <a:off x="4680284" y="1875273"/>
            <a:ext cx="8231044" cy="3433651"/>
            <a:chOff x="1519883" y="1593207"/>
            <a:chExt cx="8536907" cy="3674363"/>
          </a:xfrm>
        </p:grpSpPr>
        <p:sp>
          <p:nvSpPr>
            <p:cNvPr id="17" name="TextBox 16">
              <a:extLst>
                <a:ext uri="{FF2B5EF4-FFF2-40B4-BE49-F238E27FC236}">
                  <a16:creationId xmlns:a16="http://schemas.microsoft.com/office/drawing/2014/main" id="{2251E807-3500-4666-BF56-466989026B70}"/>
                </a:ext>
              </a:extLst>
            </p:cNvPr>
            <p:cNvSpPr txBox="1"/>
            <p:nvPr/>
          </p:nvSpPr>
          <p:spPr>
            <a:xfrm>
              <a:off x="2715465" y="1623101"/>
              <a:ext cx="7341325" cy="3392335"/>
            </a:xfrm>
            <a:prstGeom prst="rect">
              <a:avLst/>
            </a:prstGeom>
            <a:noFill/>
          </p:spPr>
          <p:txBody>
            <a:bodyPr wrap="square" rtlCol="0">
              <a:spAutoFit/>
            </a:bodyPr>
            <a:lstStyle/>
            <a:p>
              <a:r>
                <a:rPr lang="en-US" sz="4000" dirty="0">
                  <a:solidFill>
                    <a:schemeClr val="tx2"/>
                  </a:solidFill>
                  <a:latin typeface="Arial" panose="020B0604020202020204" pitchFamily="34" charset="0"/>
                  <a:cs typeface="Arial" panose="020B0604020202020204" pitchFamily="34" charset="0"/>
                </a:rPr>
                <a:t>www.feathersanalytics.com</a:t>
              </a:r>
            </a:p>
            <a:p>
              <a:endParaRPr lang="en-US" sz="4000" dirty="0">
                <a:solidFill>
                  <a:schemeClr val="tx2"/>
                </a:solidFill>
                <a:latin typeface="Arial" panose="020B0604020202020204" pitchFamily="34" charset="0"/>
                <a:cs typeface="Arial" panose="020B0604020202020204" pitchFamily="34" charset="0"/>
              </a:endParaRPr>
            </a:p>
            <a:p>
              <a:r>
                <a:rPr lang="en-US" sz="4000" dirty="0">
                  <a:solidFill>
                    <a:schemeClr val="tx2"/>
                  </a:solidFill>
                  <a:latin typeface="Arial" panose="020B0604020202020204" pitchFamily="34" charset="0"/>
                  <a:cs typeface="Arial" panose="020B0604020202020204" pitchFamily="34" charset="0"/>
                </a:rPr>
                <a:t>@FthrsAnalytics</a:t>
              </a:r>
            </a:p>
            <a:p>
              <a:endParaRPr lang="en-US" sz="4000" dirty="0">
                <a:solidFill>
                  <a:schemeClr val="tx2"/>
                </a:solidFill>
                <a:latin typeface="Arial" panose="020B0604020202020204" pitchFamily="34" charset="0"/>
                <a:cs typeface="Arial" panose="020B0604020202020204" pitchFamily="34" charset="0"/>
              </a:endParaRPr>
            </a:p>
            <a:p>
              <a:r>
                <a:rPr lang="en-US" sz="4000" dirty="0">
                  <a:solidFill>
                    <a:schemeClr val="tx2"/>
                  </a:solidFill>
                  <a:latin typeface="Arial" panose="020B0604020202020204" pitchFamily="34" charset="0"/>
                  <a:cs typeface="Arial" panose="020B0604020202020204" pitchFamily="34" charset="0"/>
                </a:rPr>
                <a:t>in/josephyeates237</a:t>
              </a:r>
              <a:endParaRPr lang="en-US" sz="4000" dirty="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D8429E49-9641-4E0F-A21A-7EEF7FAD8073}"/>
                </a:ext>
              </a:extLst>
            </p:cNvPr>
            <p:cNvPicPr>
              <a:picLocks noChangeAspect="1"/>
            </p:cNvPicPr>
            <p:nvPr/>
          </p:nvPicPr>
          <p:blipFill>
            <a:blip r:embed="rId3"/>
            <a:stretch>
              <a:fillRect/>
            </a:stretch>
          </p:blipFill>
          <p:spPr>
            <a:xfrm>
              <a:off x="1519883" y="2963180"/>
              <a:ext cx="927224" cy="931640"/>
            </a:xfrm>
            <a:prstGeom prst="rect">
              <a:avLst/>
            </a:prstGeom>
          </p:spPr>
        </p:pic>
        <p:pic>
          <p:nvPicPr>
            <p:cNvPr id="20" name="Picture 2" descr="Image result for link icon">
              <a:extLst>
                <a:ext uri="{FF2B5EF4-FFF2-40B4-BE49-F238E27FC236}">
                  <a16:creationId xmlns:a16="http://schemas.microsoft.com/office/drawing/2014/main" id="{91A43D37-634D-48DE-B54B-EE7FCFB29C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flipV="1">
              <a:off x="1519883" y="1593207"/>
              <a:ext cx="927224" cy="927224"/>
            </a:xfrm>
            <a:prstGeom prst="rect">
              <a:avLst/>
            </a:prstGeom>
            <a:solidFill>
              <a:srgbClr val="FFFFFF"/>
            </a:solidFill>
          </p:spPr>
        </p:pic>
        <p:pic>
          <p:nvPicPr>
            <p:cNvPr id="21" name="Picture 20">
              <a:extLst>
                <a:ext uri="{FF2B5EF4-FFF2-40B4-BE49-F238E27FC236}">
                  <a16:creationId xmlns:a16="http://schemas.microsoft.com/office/drawing/2014/main" id="{17038D30-24D6-4842-94D0-F42A7948DECF}"/>
                </a:ext>
              </a:extLst>
            </p:cNvPr>
            <p:cNvPicPr>
              <a:picLocks noChangeAspect="1"/>
            </p:cNvPicPr>
            <p:nvPr/>
          </p:nvPicPr>
          <p:blipFill rotWithShape="1">
            <a:blip r:embed="rId5"/>
            <a:srcRect l="14261" t="14315" r="15608" b="15345"/>
            <a:stretch/>
          </p:blipFill>
          <p:spPr>
            <a:xfrm>
              <a:off x="1519883" y="4337569"/>
              <a:ext cx="927225" cy="930001"/>
            </a:xfrm>
            <a:prstGeom prst="rect">
              <a:avLst/>
            </a:prstGeom>
          </p:spPr>
        </p:pic>
      </p:grpSp>
    </p:spTree>
    <p:extLst>
      <p:ext uri="{BB962C8B-B14F-4D97-AF65-F5344CB8AC3E}">
        <p14:creationId xmlns:p14="http://schemas.microsoft.com/office/powerpoint/2010/main" val="1576060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 name="Group 19">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6"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8"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9"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10" name="Title 1"/>
          <p:cNvSpPr>
            <a:spLocks noGrp="1"/>
          </p:cNvSpPr>
          <p:nvPr>
            <p:ph type="title"/>
          </p:nvPr>
        </p:nvSpPr>
        <p:spPr>
          <a:xfrm>
            <a:off x="535020" y="685800"/>
            <a:ext cx="2780271" cy="5105400"/>
          </a:xfrm>
        </p:spPr>
        <p:txBody>
          <a:bodyPr>
            <a:normAutofit/>
          </a:bodyPr>
          <a:lstStyle/>
          <a:p>
            <a:r>
              <a:rPr lang="en-US" sz="3600" b="1" dirty="0">
                <a:solidFill>
                  <a:srgbClr val="FFFFFF"/>
                </a:solidFill>
                <a:latin typeface="Arial" panose="020B0604020202020204" pitchFamily="34" charset="0"/>
                <a:cs typeface="Arial" panose="020B0604020202020204" pitchFamily="34" charset="0"/>
              </a:rPr>
              <a:t>Financial Statements with DAX</a:t>
            </a:r>
          </a:p>
        </p:txBody>
      </p:sp>
      <p:graphicFrame>
        <p:nvGraphicFramePr>
          <p:cNvPr id="13" name="Content Placeholder 2">
            <a:extLst>
              <a:ext uri="{FF2B5EF4-FFF2-40B4-BE49-F238E27FC236}">
                <a16:creationId xmlns:a16="http://schemas.microsoft.com/office/drawing/2014/main" id="{2271205D-B723-4E66-9429-1C24003907D8}"/>
              </a:ext>
            </a:extLst>
          </p:cNvPr>
          <p:cNvGraphicFramePr>
            <a:graphicFrameLocks noGrp="1"/>
          </p:cNvGraphicFramePr>
          <p:nvPr>
            <p:ph idx="1"/>
            <p:extLst>
              <p:ext uri="{D42A27DB-BD31-4B8C-83A1-F6EECF244321}">
                <p14:modId xmlns:p14="http://schemas.microsoft.com/office/powerpoint/2010/main" val="3251678592"/>
              </p:ext>
            </p:extLst>
          </p:nvPr>
        </p:nvGraphicFramePr>
        <p:xfrm>
          <a:off x="4434464" y="685800"/>
          <a:ext cx="7757536"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9866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chemeClr val="tx2"/>
                </a:solidFill>
              </a:rPr>
              <a:t>Financial Statements</a:t>
            </a:r>
            <a:endParaRPr lang="en-US" sz="4800" b="1"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vert="horz" lIns="91440" tIns="45720" rIns="91440" bIns="45720" rtlCol="0" anchor="t">
            <a:normAutofit/>
          </a:bodyPr>
          <a:lstStyle/>
          <a:p>
            <a:pPr marL="514350" indent="-514350">
              <a:lnSpc>
                <a:spcPct val="150000"/>
              </a:lnSpc>
              <a:buFont typeface="+mj-lt"/>
              <a:buAutoNum type="arabicPeriod"/>
            </a:pPr>
            <a:r>
              <a:rPr lang="en-US" sz="3200" dirty="0"/>
              <a:t>Income Statement</a:t>
            </a:r>
          </a:p>
          <a:p>
            <a:pPr marL="514350" indent="-514350">
              <a:lnSpc>
                <a:spcPct val="150000"/>
              </a:lnSpc>
              <a:buFont typeface="+mj-lt"/>
              <a:buAutoNum type="arabicPeriod"/>
            </a:pPr>
            <a:r>
              <a:rPr lang="en-US" sz="3200" dirty="0"/>
              <a:t>Balance Sheet</a:t>
            </a:r>
          </a:p>
          <a:p>
            <a:pPr marL="514350" indent="-514350">
              <a:lnSpc>
                <a:spcPct val="150000"/>
              </a:lnSpc>
              <a:buFont typeface="+mj-lt"/>
              <a:buAutoNum type="arabicPeriod"/>
            </a:pPr>
            <a:r>
              <a:rPr lang="en-US" sz="3200" dirty="0"/>
              <a:t>Cash Flow Statement</a:t>
            </a:r>
          </a:p>
          <a:p>
            <a:pPr marL="0" indent="0">
              <a:buNone/>
            </a:pPr>
            <a:endParaRPr lang="en-US" sz="3600" dirty="0"/>
          </a:p>
        </p:txBody>
      </p:sp>
    </p:spTree>
    <p:extLst>
      <p:ext uri="{BB962C8B-B14F-4D97-AF65-F5344CB8AC3E}">
        <p14:creationId xmlns:p14="http://schemas.microsoft.com/office/powerpoint/2010/main" val="1854781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chemeClr val="tx2"/>
                </a:solidFill>
              </a:rPr>
              <a:t>Income Statement</a:t>
            </a:r>
            <a:endParaRPr lang="en-US" sz="4800" b="1"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324928"/>
            <a:ext cx="6611224" cy="4351338"/>
          </a:xfrm>
        </p:spPr>
        <p:txBody>
          <a:bodyPr vert="horz" lIns="91440" tIns="45720" rIns="91440" bIns="45720" rtlCol="0" anchor="t">
            <a:noAutofit/>
          </a:bodyPr>
          <a:lstStyle/>
          <a:p>
            <a:pPr>
              <a:lnSpc>
                <a:spcPct val="100000"/>
              </a:lnSpc>
            </a:pPr>
            <a:r>
              <a:rPr lang="en-US" dirty="0"/>
              <a:t>Displays performance over a given period</a:t>
            </a:r>
          </a:p>
          <a:p>
            <a:pPr>
              <a:lnSpc>
                <a:spcPct val="100000"/>
              </a:lnSpc>
            </a:pPr>
            <a:endParaRPr lang="en-US" dirty="0"/>
          </a:p>
          <a:p>
            <a:pPr>
              <a:lnSpc>
                <a:spcPct val="100000"/>
              </a:lnSpc>
            </a:pPr>
            <a:r>
              <a:rPr lang="en-US" dirty="0"/>
              <a:t>Revenues and expenses are measured to assess profitability</a:t>
            </a:r>
          </a:p>
          <a:p>
            <a:pPr>
              <a:lnSpc>
                <a:spcPct val="150000"/>
              </a:lnSpc>
            </a:pPr>
            <a:endParaRPr lang="en-US" dirty="0"/>
          </a:p>
        </p:txBody>
      </p:sp>
      <p:pic>
        <p:nvPicPr>
          <p:cNvPr id="6" name="Graphic 5" descr="Bar graph with upward trend">
            <a:extLst>
              <a:ext uri="{FF2B5EF4-FFF2-40B4-BE49-F238E27FC236}">
                <a16:creationId xmlns:a16="http://schemas.microsoft.com/office/drawing/2014/main" id="{7F828295-295A-4322-AD7A-9DDA558EFD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8436" y="1325562"/>
            <a:ext cx="2898648" cy="2898648"/>
          </a:xfrm>
          <a:prstGeom prst="rect">
            <a:avLst/>
          </a:prstGeom>
        </p:spPr>
      </p:pic>
    </p:spTree>
    <p:extLst>
      <p:ext uri="{BB962C8B-B14F-4D97-AF65-F5344CB8AC3E}">
        <p14:creationId xmlns:p14="http://schemas.microsoft.com/office/powerpoint/2010/main" val="3325116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51DE0-6ED6-4972-A744-593EB291524C}"/>
              </a:ext>
            </a:extLst>
          </p:cNvPr>
          <p:cNvSpPr>
            <a:spLocks noGrp="1"/>
          </p:cNvSpPr>
          <p:nvPr>
            <p:ph type="title"/>
          </p:nvPr>
        </p:nvSpPr>
        <p:spPr/>
        <p:txBody>
          <a:bodyPr/>
          <a:lstStyle/>
          <a:p>
            <a:r>
              <a:rPr lang="en-CA" dirty="0"/>
              <a:t>Income Statement</a:t>
            </a:r>
          </a:p>
        </p:txBody>
      </p:sp>
      <p:pic>
        <p:nvPicPr>
          <p:cNvPr id="1026" name="Picture 2" descr="Simple income statement from a financial model">
            <a:extLst>
              <a:ext uri="{FF2B5EF4-FFF2-40B4-BE49-F238E27FC236}">
                <a16:creationId xmlns:a16="http://schemas.microsoft.com/office/drawing/2014/main" id="{6A9C7453-B89A-4199-A4CA-9B856EB48C8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676" t="4438"/>
          <a:stretch/>
        </p:blipFill>
        <p:spPr bwMode="auto">
          <a:xfrm>
            <a:off x="1430181" y="1324928"/>
            <a:ext cx="9331638" cy="41582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E84ECDB-E4B4-4016-929C-7A94C295EFA7}"/>
              </a:ext>
            </a:extLst>
          </p:cNvPr>
          <p:cNvSpPr txBox="1"/>
          <p:nvPr/>
        </p:nvSpPr>
        <p:spPr>
          <a:xfrm>
            <a:off x="7731318" y="5676900"/>
            <a:ext cx="4460682" cy="369332"/>
          </a:xfrm>
          <a:prstGeom prst="rect">
            <a:avLst/>
          </a:prstGeom>
          <a:noFill/>
        </p:spPr>
        <p:txBody>
          <a:bodyPr wrap="square" rtlCol="0">
            <a:spAutoFit/>
          </a:bodyPr>
          <a:lstStyle/>
          <a:p>
            <a:r>
              <a:rPr lang="en-CA" b="0" i="0" dirty="0">
                <a:effectLst/>
                <a:latin typeface="Arial" panose="020B0604020202020204" pitchFamily="34" charset="0"/>
                <a:cs typeface="Arial" panose="020B0604020202020204" pitchFamily="34" charset="0"/>
              </a:rPr>
              <a:t>Image: CFI’s </a:t>
            </a:r>
            <a:r>
              <a:rPr lang="en-CA" b="0" i="0" u="none" strike="noStrike" dirty="0">
                <a:solidFill>
                  <a:srgbClr val="FA621C"/>
                </a:solidFill>
                <a:effectLst/>
                <a:latin typeface="Arial" panose="020B0604020202020204" pitchFamily="34" charset="0"/>
                <a:cs typeface="Arial" panose="020B0604020202020204" pitchFamily="34" charset="0"/>
                <a:hlinkClick r:id="rId3"/>
              </a:rPr>
              <a:t>Financial Modeling Courses</a:t>
            </a:r>
            <a:endParaRPr lang="en-CA"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4318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51DE0-6ED6-4972-A744-593EB291524C}"/>
              </a:ext>
            </a:extLst>
          </p:cNvPr>
          <p:cNvSpPr>
            <a:spLocks noGrp="1"/>
          </p:cNvSpPr>
          <p:nvPr>
            <p:ph type="title"/>
          </p:nvPr>
        </p:nvSpPr>
        <p:spPr/>
        <p:txBody>
          <a:bodyPr/>
          <a:lstStyle/>
          <a:p>
            <a:r>
              <a:rPr lang="en-CA" dirty="0"/>
              <a:t>Balance Sheet</a:t>
            </a:r>
          </a:p>
        </p:txBody>
      </p:sp>
      <p:sp>
        <p:nvSpPr>
          <p:cNvPr id="3" name="Content Placeholder 2">
            <a:extLst>
              <a:ext uri="{FF2B5EF4-FFF2-40B4-BE49-F238E27FC236}">
                <a16:creationId xmlns:a16="http://schemas.microsoft.com/office/drawing/2014/main" id="{3CE5DBBC-746C-419D-81A9-69E2422F604B}"/>
              </a:ext>
            </a:extLst>
          </p:cNvPr>
          <p:cNvSpPr>
            <a:spLocks noGrp="1"/>
          </p:cNvSpPr>
          <p:nvPr>
            <p:ph idx="1"/>
          </p:nvPr>
        </p:nvSpPr>
        <p:spPr>
          <a:xfrm>
            <a:off x="838200" y="1324928"/>
            <a:ext cx="6661558" cy="4351338"/>
          </a:xfrm>
        </p:spPr>
        <p:txBody>
          <a:bodyPr>
            <a:normAutofit/>
          </a:bodyPr>
          <a:lstStyle/>
          <a:p>
            <a:r>
              <a:rPr lang="en-CA" dirty="0"/>
              <a:t>Displays financial position at a given time</a:t>
            </a:r>
          </a:p>
          <a:p>
            <a:endParaRPr lang="en-CA" dirty="0"/>
          </a:p>
          <a:p>
            <a:r>
              <a:rPr lang="en-CA" dirty="0"/>
              <a:t>Assets equal Liabilities plus Shareholders’ Equity</a:t>
            </a:r>
          </a:p>
          <a:p>
            <a:endParaRPr lang="en-CA" dirty="0"/>
          </a:p>
          <a:p>
            <a:pPr marL="0" indent="0">
              <a:buNone/>
            </a:pPr>
            <a:endParaRPr lang="en-CA" sz="4800" dirty="0"/>
          </a:p>
          <a:p>
            <a:pPr marL="0" indent="0">
              <a:buNone/>
            </a:pPr>
            <a:endParaRPr lang="en-CA" dirty="0"/>
          </a:p>
        </p:txBody>
      </p:sp>
      <p:pic>
        <p:nvPicPr>
          <p:cNvPr id="5" name="Graphic 4" descr="Checklist with solid fill">
            <a:extLst>
              <a:ext uri="{FF2B5EF4-FFF2-40B4-BE49-F238E27FC236}">
                <a16:creationId xmlns:a16="http://schemas.microsoft.com/office/drawing/2014/main" id="{14FAC55D-C0C7-477D-AA9F-1D71EEA265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798436" y="1325562"/>
            <a:ext cx="2898648" cy="2898648"/>
          </a:xfrm>
          <a:prstGeom prst="rect">
            <a:avLst/>
          </a:prstGeom>
        </p:spPr>
      </p:pic>
    </p:spTree>
    <p:extLst>
      <p:ext uri="{BB962C8B-B14F-4D97-AF65-F5344CB8AC3E}">
        <p14:creationId xmlns:p14="http://schemas.microsoft.com/office/powerpoint/2010/main" val="2014088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51DE0-6ED6-4972-A744-593EB291524C}"/>
              </a:ext>
            </a:extLst>
          </p:cNvPr>
          <p:cNvSpPr>
            <a:spLocks noGrp="1"/>
          </p:cNvSpPr>
          <p:nvPr>
            <p:ph type="title"/>
          </p:nvPr>
        </p:nvSpPr>
        <p:spPr/>
        <p:txBody>
          <a:bodyPr/>
          <a:lstStyle/>
          <a:p>
            <a:r>
              <a:rPr lang="en-CA" dirty="0"/>
              <a:t>Balance Sheet</a:t>
            </a:r>
          </a:p>
        </p:txBody>
      </p:sp>
      <p:pic>
        <p:nvPicPr>
          <p:cNvPr id="2050" name="Picture 2" descr="Balance Sheet Template Example">
            <a:extLst>
              <a:ext uri="{FF2B5EF4-FFF2-40B4-BE49-F238E27FC236}">
                <a16:creationId xmlns:a16="http://schemas.microsoft.com/office/drawing/2014/main" id="{ECE5D859-EFA3-4741-85F8-ADDFA559FF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6398"/>
          <a:stretch/>
        </p:blipFill>
        <p:spPr bwMode="auto">
          <a:xfrm>
            <a:off x="422081" y="2067394"/>
            <a:ext cx="5550209" cy="27232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alance Sheet Template Example">
            <a:extLst>
              <a:ext uri="{FF2B5EF4-FFF2-40B4-BE49-F238E27FC236}">
                <a16:creationId xmlns:a16="http://schemas.microsoft.com/office/drawing/2014/main" id="{06318486-DEFC-4E46-A784-C91CF6E420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402" b="7403"/>
          <a:stretch/>
        </p:blipFill>
        <p:spPr bwMode="auto">
          <a:xfrm>
            <a:off x="6219712" y="2067393"/>
            <a:ext cx="5238668" cy="27232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358B2F9-44E5-48E2-8C7B-595B4CE94532}"/>
              </a:ext>
            </a:extLst>
          </p:cNvPr>
          <p:cNvSpPr txBox="1"/>
          <p:nvPr/>
        </p:nvSpPr>
        <p:spPr>
          <a:xfrm>
            <a:off x="7731318" y="5676900"/>
            <a:ext cx="4460682" cy="369332"/>
          </a:xfrm>
          <a:prstGeom prst="rect">
            <a:avLst/>
          </a:prstGeom>
          <a:noFill/>
        </p:spPr>
        <p:txBody>
          <a:bodyPr wrap="square" rtlCol="0">
            <a:spAutoFit/>
          </a:bodyPr>
          <a:lstStyle/>
          <a:p>
            <a:r>
              <a:rPr lang="en-CA" b="0" i="0" dirty="0">
                <a:effectLst/>
                <a:latin typeface="Arial" panose="020B0604020202020204" pitchFamily="34" charset="0"/>
                <a:cs typeface="Arial" panose="020B0604020202020204" pitchFamily="34" charset="0"/>
              </a:rPr>
              <a:t>Image: CFI’s </a:t>
            </a:r>
            <a:r>
              <a:rPr lang="en-CA" b="0" i="0" u="none" strike="noStrike" dirty="0">
                <a:solidFill>
                  <a:srgbClr val="FA621C"/>
                </a:solidFill>
                <a:effectLst/>
                <a:latin typeface="Arial" panose="020B0604020202020204" pitchFamily="34" charset="0"/>
                <a:cs typeface="Arial" panose="020B0604020202020204" pitchFamily="34" charset="0"/>
                <a:hlinkClick r:id="rId3"/>
              </a:rPr>
              <a:t>Financial Analysis Course</a:t>
            </a:r>
            <a:endParaRPr lang="en-CA"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7487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51DE0-6ED6-4972-A744-593EB291524C}"/>
              </a:ext>
            </a:extLst>
          </p:cNvPr>
          <p:cNvSpPr>
            <a:spLocks noGrp="1"/>
          </p:cNvSpPr>
          <p:nvPr>
            <p:ph type="title"/>
          </p:nvPr>
        </p:nvSpPr>
        <p:spPr/>
        <p:txBody>
          <a:bodyPr/>
          <a:lstStyle/>
          <a:p>
            <a:r>
              <a:rPr lang="en-CA" dirty="0"/>
              <a:t>Cash Flow Statement</a:t>
            </a:r>
          </a:p>
        </p:txBody>
      </p:sp>
      <p:sp>
        <p:nvSpPr>
          <p:cNvPr id="3" name="Content Placeholder 2">
            <a:extLst>
              <a:ext uri="{FF2B5EF4-FFF2-40B4-BE49-F238E27FC236}">
                <a16:creationId xmlns:a16="http://schemas.microsoft.com/office/drawing/2014/main" id="{3CE5DBBC-746C-419D-81A9-69E2422F604B}"/>
              </a:ext>
            </a:extLst>
          </p:cNvPr>
          <p:cNvSpPr>
            <a:spLocks noGrp="1"/>
          </p:cNvSpPr>
          <p:nvPr>
            <p:ph idx="1"/>
          </p:nvPr>
        </p:nvSpPr>
        <p:spPr>
          <a:xfrm>
            <a:off x="838200" y="1324928"/>
            <a:ext cx="6661558" cy="4351338"/>
          </a:xfrm>
        </p:spPr>
        <p:txBody>
          <a:bodyPr>
            <a:normAutofit/>
          </a:bodyPr>
          <a:lstStyle/>
          <a:p>
            <a:r>
              <a:rPr lang="en-CA" dirty="0"/>
              <a:t>Displays cash movements over a given period</a:t>
            </a:r>
          </a:p>
          <a:p>
            <a:endParaRPr lang="en-CA" dirty="0"/>
          </a:p>
          <a:p>
            <a:r>
              <a:rPr lang="en-CA" dirty="0"/>
              <a:t>Cash from operations, investing, and financing are measured to show net change</a:t>
            </a:r>
          </a:p>
          <a:p>
            <a:endParaRPr lang="en-CA" dirty="0"/>
          </a:p>
          <a:p>
            <a:pPr marL="0" indent="0">
              <a:buNone/>
            </a:pPr>
            <a:endParaRPr lang="en-CA" sz="4800" dirty="0"/>
          </a:p>
          <a:p>
            <a:pPr marL="0" indent="0">
              <a:buNone/>
            </a:pPr>
            <a:endParaRPr lang="en-CA" dirty="0"/>
          </a:p>
        </p:txBody>
      </p:sp>
      <p:pic>
        <p:nvPicPr>
          <p:cNvPr id="5" name="Graphic 4" descr="Arrow: Rotate right with solid fill">
            <a:extLst>
              <a:ext uri="{FF2B5EF4-FFF2-40B4-BE49-F238E27FC236}">
                <a16:creationId xmlns:a16="http://schemas.microsoft.com/office/drawing/2014/main" id="{14FAC55D-C0C7-477D-AA9F-1D71EEA265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798436" y="1325562"/>
            <a:ext cx="2898648" cy="2898648"/>
          </a:xfrm>
          <a:prstGeom prst="rect">
            <a:avLst/>
          </a:prstGeom>
        </p:spPr>
      </p:pic>
    </p:spTree>
    <p:extLst>
      <p:ext uri="{BB962C8B-B14F-4D97-AF65-F5344CB8AC3E}">
        <p14:creationId xmlns:p14="http://schemas.microsoft.com/office/powerpoint/2010/main" val="7694996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H_FLYSHEET_STYLE" val="1"/>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ean Data">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undamental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ntermediat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Pipelin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2432</TotalTime>
  <Words>731</Words>
  <Application>Microsoft Office PowerPoint</Application>
  <PresentationFormat>Widescreen</PresentationFormat>
  <Paragraphs>138</Paragraphs>
  <Slides>27</Slides>
  <Notes>19</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27</vt:i4>
      </vt:variant>
    </vt:vector>
  </HeadingPairs>
  <TitlesOfParts>
    <vt:vector size="37" baseType="lpstr">
      <vt:lpstr>-apple-system</vt:lpstr>
      <vt:lpstr>Arial</vt:lpstr>
      <vt:lpstr>Calibri</vt:lpstr>
      <vt:lpstr>Calibri Light</vt:lpstr>
      <vt:lpstr>Segoe UI Semilight</vt:lpstr>
      <vt:lpstr>Office Theme</vt:lpstr>
      <vt:lpstr>Clean Data</vt:lpstr>
      <vt:lpstr>Fundamentals</vt:lpstr>
      <vt:lpstr>Intermediate</vt:lpstr>
      <vt:lpstr>Pipeline</vt:lpstr>
      <vt:lpstr>Financial Statements with DAX in Power BI</vt:lpstr>
      <vt:lpstr>Financial Statements with DAX</vt:lpstr>
      <vt:lpstr>Financial Statements with DAX</vt:lpstr>
      <vt:lpstr>Financial Statements</vt:lpstr>
      <vt:lpstr>Income Statement</vt:lpstr>
      <vt:lpstr>Income Statement</vt:lpstr>
      <vt:lpstr>Balance Sheet</vt:lpstr>
      <vt:lpstr>Balance Sheet</vt:lpstr>
      <vt:lpstr>Cash Flow Statement</vt:lpstr>
      <vt:lpstr>Cash Flow Statement</vt:lpstr>
      <vt:lpstr>Create the Data Model</vt:lpstr>
      <vt:lpstr>Business Scenario</vt:lpstr>
      <vt:lpstr>Create the Data Model</vt:lpstr>
      <vt:lpstr>Create DAX Measures</vt:lpstr>
      <vt:lpstr>Create Mapping Table</vt:lpstr>
      <vt:lpstr>Create Mapping Table</vt:lpstr>
      <vt:lpstr>Create Mapping Table</vt:lpstr>
      <vt:lpstr>Income Statement</vt:lpstr>
      <vt:lpstr>Income Statement</vt:lpstr>
      <vt:lpstr>Current Balance</vt:lpstr>
      <vt:lpstr>Others Measures</vt:lpstr>
      <vt:lpstr>Others Measures</vt:lpstr>
      <vt:lpstr>Others Measures</vt:lpstr>
      <vt:lpstr>Others Measures</vt:lpstr>
      <vt:lpstr>Others Measures</vt:lpstr>
      <vt:lpstr>Others Measures</vt:lpstr>
      <vt:lpstr>Financial Statements with DAX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Analytics with R in Power BI</dc:title>
  <dc:creator>Joseph Yeates</dc:creator>
  <cp:lastModifiedBy>Joseph Yeates</cp:lastModifiedBy>
  <cp:revision>102</cp:revision>
  <dcterms:created xsi:type="dcterms:W3CDTF">2018-11-03T20:04:56Z</dcterms:created>
  <dcterms:modified xsi:type="dcterms:W3CDTF">2021-04-24T22:07:17Z</dcterms:modified>
</cp:coreProperties>
</file>